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3" r:id="rId3"/>
    <p:sldMasterId id="2147483685" r:id="rId4"/>
    <p:sldMasterId id="2147483697" r:id="rId5"/>
  </p:sldMasterIdLst>
  <p:notesMasterIdLst>
    <p:notesMasterId r:id="rId49"/>
  </p:notesMasterIdLst>
  <p:sldIdLst>
    <p:sldId id="338" r:id="rId6"/>
    <p:sldId id="341" r:id="rId7"/>
    <p:sldId id="342" r:id="rId8"/>
    <p:sldId id="345" r:id="rId9"/>
    <p:sldId id="350" r:id="rId10"/>
    <p:sldId id="351" r:id="rId11"/>
    <p:sldId id="352" r:id="rId12"/>
    <p:sldId id="353" r:id="rId13"/>
    <p:sldId id="346" r:id="rId14"/>
    <p:sldId id="347" r:id="rId15"/>
    <p:sldId id="335" r:id="rId16"/>
    <p:sldId id="383" r:id="rId17"/>
    <p:sldId id="348" r:id="rId18"/>
    <p:sldId id="373" r:id="rId19"/>
    <p:sldId id="375" r:id="rId20"/>
    <p:sldId id="376" r:id="rId21"/>
    <p:sldId id="377" r:id="rId22"/>
    <p:sldId id="378" r:id="rId23"/>
    <p:sldId id="379" r:id="rId24"/>
    <p:sldId id="280" r:id="rId25"/>
    <p:sldId id="331" r:id="rId26"/>
    <p:sldId id="332" r:id="rId27"/>
    <p:sldId id="333" r:id="rId28"/>
    <p:sldId id="382" r:id="rId29"/>
    <p:sldId id="362" r:id="rId30"/>
    <p:sldId id="364" r:id="rId31"/>
    <p:sldId id="356" r:id="rId32"/>
    <p:sldId id="357" r:id="rId33"/>
    <p:sldId id="284" r:id="rId34"/>
    <p:sldId id="314" r:id="rId35"/>
    <p:sldId id="288" r:id="rId36"/>
    <p:sldId id="281" r:id="rId37"/>
    <p:sldId id="291" r:id="rId38"/>
    <p:sldId id="298" r:id="rId39"/>
    <p:sldId id="301" r:id="rId40"/>
    <p:sldId id="306" r:id="rId41"/>
    <p:sldId id="316" r:id="rId42"/>
    <p:sldId id="319" r:id="rId43"/>
    <p:sldId id="367" r:id="rId44"/>
    <p:sldId id="371" r:id="rId45"/>
    <p:sldId id="380" r:id="rId46"/>
    <p:sldId id="315" r:id="rId47"/>
    <p:sldId id="307" r:id="rId4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4C1A8A3-306A-4EB7-A6B1-4F7E0EB9C5D6}" styleName="Средний стиль 3 — акцент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549"/>
  </p:normalViewPr>
  <p:slideViewPr>
    <p:cSldViewPr snapToGrid="0" snapToObjects="1">
      <p:cViewPr varScale="1">
        <p:scale>
          <a:sx n="95" d="100"/>
          <a:sy n="95" d="100"/>
        </p:scale>
        <p:origin x="68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8" name="PlaceHolder 1"/>
          <p:cNvSpPr>
            <a:spLocks noGrp="1"/>
          </p:cNvSpPr>
          <p:nvPr>
            <p:ph type="body"/>
          </p:nvPr>
        </p:nvSpPr>
        <p:spPr>
          <a:xfrm>
            <a:off x="756000" y="5078520"/>
            <a:ext cx="6047640" cy="4811040"/>
          </a:xfrm>
          <a:prstGeom prst="rect">
            <a:avLst/>
          </a:prstGeom>
        </p:spPr>
        <p:txBody>
          <a:bodyPr lIns="0" tIns="0" rIns="0" bIns="0"/>
          <a:lstStyle/>
          <a:p>
            <a:r>
              <a:rPr lang="ru-RU" sz="2000" b="0" strike="noStrike" spc="-1">
                <a:solidFill>
                  <a:srgbClr val="000000"/>
                </a:solidFill>
                <a:uFill>
                  <a:solidFill>
                    <a:srgbClr val="FFFFFF"/>
                  </a:solidFill>
                </a:uFill>
                <a:latin typeface="Arial"/>
              </a:rPr>
              <a:t>Для правки формата примечаний щёлкните мышью</a:t>
            </a:r>
          </a:p>
        </p:txBody>
      </p:sp>
      <p:sp>
        <p:nvSpPr>
          <p:cNvPr id="79" name="PlaceHolder 2"/>
          <p:cNvSpPr>
            <a:spLocks noGrp="1"/>
          </p:cNvSpPr>
          <p:nvPr>
            <p:ph type="hdr"/>
          </p:nvPr>
        </p:nvSpPr>
        <p:spPr>
          <a:xfrm>
            <a:off x="0" y="0"/>
            <a:ext cx="3280680" cy="534240"/>
          </a:xfrm>
          <a:prstGeom prst="rect">
            <a:avLst/>
          </a:prstGeom>
        </p:spPr>
        <p:txBody>
          <a:bodyPr lIns="0" tIns="0" rIns="0" bIns="0"/>
          <a:lstStyle/>
          <a:p>
            <a:r>
              <a:rPr lang="ru-RU" sz="1400" b="0" strike="noStrike" spc="-1">
                <a:solidFill>
                  <a:srgbClr val="000000"/>
                </a:solidFill>
                <a:uFill>
                  <a:solidFill>
                    <a:srgbClr val="FFFFFF"/>
                  </a:solidFill>
                </a:uFill>
                <a:latin typeface="Times New Roman"/>
              </a:rPr>
              <a:t> </a:t>
            </a:r>
          </a:p>
        </p:txBody>
      </p:sp>
      <p:sp>
        <p:nvSpPr>
          <p:cNvPr id="80" name="PlaceHolder 3"/>
          <p:cNvSpPr>
            <a:spLocks noGrp="1"/>
          </p:cNvSpPr>
          <p:nvPr>
            <p:ph type="dt"/>
          </p:nvPr>
        </p:nvSpPr>
        <p:spPr>
          <a:xfrm>
            <a:off x="4278960" y="0"/>
            <a:ext cx="3280680" cy="534240"/>
          </a:xfrm>
          <a:prstGeom prst="rect">
            <a:avLst/>
          </a:prstGeom>
        </p:spPr>
        <p:txBody>
          <a:bodyPr lIns="0" tIns="0" rIns="0" bIns="0"/>
          <a:lstStyle/>
          <a:p>
            <a:pPr algn="r"/>
            <a:r>
              <a:rPr lang="ru-RU" sz="1400" b="0" strike="noStrike" spc="-1">
                <a:solidFill>
                  <a:srgbClr val="000000"/>
                </a:solidFill>
                <a:uFill>
                  <a:solidFill>
                    <a:srgbClr val="FFFFFF"/>
                  </a:solidFill>
                </a:uFill>
                <a:latin typeface="Times New Roman"/>
              </a:rPr>
              <a:t> </a:t>
            </a:r>
          </a:p>
        </p:txBody>
      </p:sp>
      <p:sp>
        <p:nvSpPr>
          <p:cNvPr id="81" name="PlaceHolder 4"/>
          <p:cNvSpPr>
            <a:spLocks noGrp="1"/>
          </p:cNvSpPr>
          <p:nvPr>
            <p:ph type="ftr"/>
          </p:nvPr>
        </p:nvSpPr>
        <p:spPr>
          <a:xfrm>
            <a:off x="0" y="10157400"/>
            <a:ext cx="3280680" cy="534240"/>
          </a:xfrm>
          <a:prstGeom prst="rect">
            <a:avLst/>
          </a:prstGeom>
        </p:spPr>
        <p:txBody>
          <a:bodyPr lIns="0" tIns="0" rIns="0" bIns="0" anchor="b"/>
          <a:lstStyle/>
          <a:p>
            <a:r>
              <a:rPr lang="ru-RU" sz="1400" b="0" strike="noStrike" spc="-1">
                <a:solidFill>
                  <a:srgbClr val="000000"/>
                </a:solidFill>
                <a:uFill>
                  <a:solidFill>
                    <a:srgbClr val="FFFFFF"/>
                  </a:solidFill>
                </a:uFill>
                <a:latin typeface="Times New Roman"/>
              </a:rPr>
              <a:t> </a:t>
            </a:r>
          </a:p>
        </p:txBody>
      </p:sp>
      <p:sp>
        <p:nvSpPr>
          <p:cNvPr id="82" name="PlaceHolder 5"/>
          <p:cNvSpPr>
            <a:spLocks noGrp="1"/>
          </p:cNvSpPr>
          <p:nvPr>
            <p:ph type="sldNum"/>
          </p:nvPr>
        </p:nvSpPr>
        <p:spPr>
          <a:xfrm>
            <a:off x="4278960" y="10157400"/>
            <a:ext cx="3280680" cy="534240"/>
          </a:xfrm>
          <a:prstGeom prst="rect">
            <a:avLst/>
          </a:prstGeom>
        </p:spPr>
        <p:txBody>
          <a:bodyPr lIns="0" tIns="0" rIns="0" bIns="0" anchor="b"/>
          <a:lstStyle/>
          <a:p>
            <a:pPr algn="r"/>
            <a:fld id="{3E8326B1-13EE-4C41-88F0-E0B024D85327}" type="slidenum">
              <a:rPr lang="ru-RU" sz="1400" b="0" strike="noStrike" spc="-1">
                <a:solidFill>
                  <a:srgbClr val="000000"/>
                </a:solidFill>
                <a:uFill>
                  <a:solidFill>
                    <a:srgbClr val="FFFFFF"/>
                  </a:solidFill>
                </a:uFill>
                <a:latin typeface="Times New Roman"/>
              </a:rPr>
              <a:t>‹#›</a:t>
            </a:fld>
            <a:endParaRPr lang="ru-RU" sz="14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4281789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838080" y="365040"/>
            <a:ext cx="10515240" cy="132516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27" name="PlaceHolder 2"/>
          <p:cNvSpPr>
            <a:spLocks noGrp="1"/>
          </p:cNvSpPr>
          <p:nvPr>
            <p:ph type="body"/>
          </p:nvPr>
        </p:nvSpPr>
        <p:spPr>
          <a:xfrm>
            <a:off x="838080" y="1825560"/>
            <a:ext cx="10515240" cy="207504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
        <p:nvSpPr>
          <p:cNvPr id="28" name="PlaceHolder 3"/>
          <p:cNvSpPr>
            <a:spLocks noGrp="1"/>
          </p:cNvSpPr>
          <p:nvPr>
            <p:ph type="body"/>
          </p:nvPr>
        </p:nvSpPr>
        <p:spPr>
          <a:xfrm>
            <a:off x="838080" y="4098240"/>
            <a:ext cx="10515240" cy="207504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838080" y="365040"/>
            <a:ext cx="10515240" cy="132516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30" name="PlaceHolder 2"/>
          <p:cNvSpPr>
            <a:spLocks noGrp="1"/>
          </p:cNvSpPr>
          <p:nvPr>
            <p:ph type="body"/>
          </p:nvPr>
        </p:nvSpPr>
        <p:spPr>
          <a:xfrm>
            <a:off x="838080" y="1825560"/>
            <a:ext cx="5131080" cy="207504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
        <p:nvSpPr>
          <p:cNvPr id="31" name="PlaceHolder 3"/>
          <p:cNvSpPr>
            <a:spLocks noGrp="1"/>
          </p:cNvSpPr>
          <p:nvPr>
            <p:ph type="body"/>
          </p:nvPr>
        </p:nvSpPr>
        <p:spPr>
          <a:xfrm>
            <a:off x="6226200" y="1825560"/>
            <a:ext cx="5131080" cy="207504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
        <p:nvSpPr>
          <p:cNvPr id="32" name="PlaceHolder 4"/>
          <p:cNvSpPr>
            <a:spLocks noGrp="1"/>
          </p:cNvSpPr>
          <p:nvPr>
            <p:ph type="body"/>
          </p:nvPr>
        </p:nvSpPr>
        <p:spPr>
          <a:xfrm>
            <a:off x="6226200" y="4098240"/>
            <a:ext cx="5131080" cy="207504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
        <p:nvSpPr>
          <p:cNvPr id="33" name="PlaceHolder 5"/>
          <p:cNvSpPr>
            <a:spLocks noGrp="1"/>
          </p:cNvSpPr>
          <p:nvPr>
            <p:ph type="body"/>
          </p:nvPr>
        </p:nvSpPr>
        <p:spPr>
          <a:xfrm>
            <a:off x="838080" y="4098240"/>
            <a:ext cx="5131080" cy="207504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838080" y="365040"/>
            <a:ext cx="10515240" cy="132516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35" name="PlaceHolder 2"/>
          <p:cNvSpPr>
            <a:spLocks noGrp="1"/>
          </p:cNvSpPr>
          <p:nvPr>
            <p:ph type="body"/>
          </p:nvPr>
        </p:nvSpPr>
        <p:spPr>
          <a:xfrm>
            <a:off x="838080" y="1825560"/>
            <a:ext cx="10515240" cy="435096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
        <p:nvSpPr>
          <p:cNvPr id="36" name="PlaceHolder 3"/>
          <p:cNvSpPr>
            <a:spLocks noGrp="1"/>
          </p:cNvSpPr>
          <p:nvPr>
            <p:ph type="body"/>
          </p:nvPr>
        </p:nvSpPr>
        <p:spPr>
          <a:xfrm>
            <a:off x="838080" y="1825560"/>
            <a:ext cx="10515240" cy="435096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pic>
        <p:nvPicPr>
          <p:cNvPr id="37" name="Рисунок 36"/>
          <p:cNvPicPr/>
          <p:nvPr/>
        </p:nvPicPr>
        <p:blipFill>
          <a:blip r:embed="rId2"/>
          <a:stretch/>
        </p:blipFill>
        <p:spPr>
          <a:xfrm>
            <a:off x="3368880" y="1825560"/>
            <a:ext cx="5452920" cy="4350960"/>
          </a:xfrm>
          <a:prstGeom prst="rect">
            <a:avLst/>
          </a:prstGeom>
          <a:ln>
            <a:noFill/>
          </a:ln>
        </p:spPr>
      </p:pic>
      <p:pic>
        <p:nvPicPr>
          <p:cNvPr id="38" name="Рисунок 37"/>
          <p:cNvPicPr/>
          <p:nvPr/>
        </p:nvPicPr>
        <p:blipFill>
          <a:blip r:embed="rId2"/>
          <a:stretch/>
        </p:blipFill>
        <p:spPr>
          <a:xfrm>
            <a:off x="3368880" y="1825560"/>
            <a:ext cx="5452920" cy="4350960"/>
          </a:xfrm>
          <a:prstGeom prst="rect">
            <a:avLst/>
          </a:prstGeom>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38"/>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906503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911262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13"/>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7590809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800475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76"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93376"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7476238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136873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655181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838080" y="365040"/>
            <a:ext cx="10515240" cy="132516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6" name="PlaceHolder 2"/>
          <p:cNvSpPr>
            <a:spLocks noGrp="1"/>
          </p:cNvSpPr>
          <p:nvPr>
            <p:ph type="subTitle"/>
          </p:nvPr>
        </p:nvSpPr>
        <p:spPr>
          <a:xfrm>
            <a:off x="838080" y="1825560"/>
            <a:ext cx="10515240" cy="4350960"/>
          </a:xfrm>
          <a:prstGeom prst="rect">
            <a:avLst/>
          </a:prstGeom>
        </p:spPr>
        <p:txBody>
          <a:bodyPr lIns="0" tIns="0" rIns="0" bIns="0" anchor="ctr"/>
          <a:lstStyle/>
          <a:p>
            <a:pPr algn="ctr"/>
            <a:endParaRPr lang="ru-RU"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97138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398842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285470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51"/>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51"/>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7487601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36"/>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1844197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085598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11"/>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923600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35573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74"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93374"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609568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93378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838080" y="365040"/>
            <a:ext cx="10515240" cy="132516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8" name="PlaceHolder 2"/>
          <p:cNvSpPr>
            <a:spLocks noGrp="1"/>
          </p:cNvSpPr>
          <p:nvPr>
            <p:ph type="body"/>
          </p:nvPr>
        </p:nvSpPr>
        <p:spPr>
          <a:xfrm>
            <a:off x="838080" y="1825560"/>
            <a:ext cx="10515240" cy="435096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7272828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4766733" y="27306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661323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190679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2446423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49"/>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49"/>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6960999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32"/>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06103502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7260540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7"/>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51643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504366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7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9337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106225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838080" y="365040"/>
            <a:ext cx="10515240" cy="132516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10" name="PlaceHolder 2"/>
          <p:cNvSpPr>
            <a:spLocks noGrp="1"/>
          </p:cNvSpPr>
          <p:nvPr>
            <p:ph type="body"/>
          </p:nvPr>
        </p:nvSpPr>
        <p:spPr>
          <a:xfrm>
            <a:off x="838080" y="1825560"/>
            <a:ext cx="5131080" cy="435096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
        <p:nvSpPr>
          <p:cNvPr id="11" name="PlaceHolder 3"/>
          <p:cNvSpPr>
            <a:spLocks noGrp="1"/>
          </p:cNvSpPr>
          <p:nvPr>
            <p:ph type="body"/>
          </p:nvPr>
        </p:nvSpPr>
        <p:spPr>
          <a:xfrm>
            <a:off x="6226200" y="1825560"/>
            <a:ext cx="5131080" cy="435096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4673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043512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4766733" y="27305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6272533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93784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1405378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45"/>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45"/>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95462407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533737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685373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73627892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47451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838080" y="365040"/>
            <a:ext cx="10515240" cy="132516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21209931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847935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9204690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514817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08364941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4473423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906422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838080" y="365040"/>
            <a:ext cx="10515240" cy="132516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6" name="PlaceHolder 2"/>
          <p:cNvSpPr>
            <a:spLocks noGrp="1"/>
          </p:cNvSpPr>
          <p:nvPr>
            <p:ph type="subTitle"/>
          </p:nvPr>
        </p:nvSpPr>
        <p:spPr>
          <a:xfrm>
            <a:off x="838080" y="1825560"/>
            <a:ext cx="10515240" cy="4350960"/>
          </a:xfrm>
          <a:prstGeom prst="rect">
            <a:avLst/>
          </a:prstGeom>
        </p:spPr>
        <p:txBody>
          <a:bodyPr lIns="0" tIns="0" rIns="0" bIns="0" anchor="ctr"/>
          <a:lstStyle/>
          <a:p>
            <a:pPr algn="ctr"/>
            <a:endParaRPr lang="ru-RU" sz="32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277875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838080" y="365040"/>
            <a:ext cx="10515240" cy="6144120"/>
          </a:xfrm>
          <a:prstGeom prst="rect">
            <a:avLst/>
          </a:prstGeom>
        </p:spPr>
        <p:txBody>
          <a:bodyPr lIns="0" tIns="0" rIns="0" bIns="0" anchor="ctr"/>
          <a:lstStyle/>
          <a:p>
            <a:pPr algn="ctr"/>
            <a:endParaRPr lang="ru-RU"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838080" y="365040"/>
            <a:ext cx="10515240" cy="132516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15" name="PlaceHolder 2"/>
          <p:cNvSpPr>
            <a:spLocks noGrp="1"/>
          </p:cNvSpPr>
          <p:nvPr>
            <p:ph type="body"/>
          </p:nvPr>
        </p:nvSpPr>
        <p:spPr>
          <a:xfrm>
            <a:off x="838080" y="1825560"/>
            <a:ext cx="5131080" cy="207504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
        <p:nvSpPr>
          <p:cNvPr id="16" name="PlaceHolder 3"/>
          <p:cNvSpPr>
            <a:spLocks noGrp="1"/>
          </p:cNvSpPr>
          <p:nvPr>
            <p:ph type="body"/>
          </p:nvPr>
        </p:nvSpPr>
        <p:spPr>
          <a:xfrm>
            <a:off x="838080" y="4098240"/>
            <a:ext cx="5131080" cy="207504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
        <p:nvSpPr>
          <p:cNvPr id="17" name="PlaceHolder 4"/>
          <p:cNvSpPr>
            <a:spLocks noGrp="1"/>
          </p:cNvSpPr>
          <p:nvPr>
            <p:ph type="body"/>
          </p:nvPr>
        </p:nvSpPr>
        <p:spPr>
          <a:xfrm>
            <a:off x="6226200" y="1825560"/>
            <a:ext cx="5131080" cy="435096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838080" y="365040"/>
            <a:ext cx="10515240" cy="132516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19" name="PlaceHolder 2"/>
          <p:cNvSpPr>
            <a:spLocks noGrp="1"/>
          </p:cNvSpPr>
          <p:nvPr>
            <p:ph type="body"/>
          </p:nvPr>
        </p:nvSpPr>
        <p:spPr>
          <a:xfrm>
            <a:off x="838080" y="1825560"/>
            <a:ext cx="5131080" cy="435096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
        <p:nvSpPr>
          <p:cNvPr id="20" name="PlaceHolder 3"/>
          <p:cNvSpPr>
            <a:spLocks noGrp="1"/>
          </p:cNvSpPr>
          <p:nvPr>
            <p:ph type="body"/>
          </p:nvPr>
        </p:nvSpPr>
        <p:spPr>
          <a:xfrm>
            <a:off x="6226200" y="1825560"/>
            <a:ext cx="5131080" cy="207504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
        <p:nvSpPr>
          <p:cNvPr id="21" name="PlaceHolder 4"/>
          <p:cNvSpPr>
            <a:spLocks noGrp="1"/>
          </p:cNvSpPr>
          <p:nvPr>
            <p:ph type="body"/>
          </p:nvPr>
        </p:nvSpPr>
        <p:spPr>
          <a:xfrm>
            <a:off x="6226200" y="4098240"/>
            <a:ext cx="5131080" cy="207504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838080" y="365040"/>
            <a:ext cx="10515240" cy="132516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23" name="PlaceHolder 2"/>
          <p:cNvSpPr>
            <a:spLocks noGrp="1"/>
          </p:cNvSpPr>
          <p:nvPr>
            <p:ph type="body"/>
          </p:nvPr>
        </p:nvSpPr>
        <p:spPr>
          <a:xfrm>
            <a:off x="838080" y="1825560"/>
            <a:ext cx="5131080" cy="207504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
        <p:nvSpPr>
          <p:cNvPr id="24" name="PlaceHolder 3"/>
          <p:cNvSpPr>
            <a:spLocks noGrp="1"/>
          </p:cNvSpPr>
          <p:nvPr>
            <p:ph type="body"/>
          </p:nvPr>
        </p:nvSpPr>
        <p:spPr>
          <a:xfrm>
            <a:off x="6226200" y="1825560"/>
            <a:ext cx="5131080" cy="207504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
        <p:nvSpPr>
          <p:cNvPr id="25" name="PlaceHolder 4"/>
          <p:cNvSpPr>
            <a:spLocks noGrp="1"/>
          </p:cNvSpPr>
          <p:nvPr>
            <p:ph type="body"/>
          </p:nvPr>
        </p:nvSpPr>
        <p:spPr>
          <a:xfrm>
            <a:off x="838080" y="4098240"/>
            <a:ext cx="10515240" cy="2075040"/>
          </a:xfrm>
          <a:prstGeom prst="rect">
            <a:avLst/>
          </a:prstGeom>
        </p:spPr>
        <p:txBody>
          <a:bodyPr lIns="0" tIns="0" rIns="0" bIns="0"/>
          <a:lstStyle/>
          <a:p>
            <a:endParaRPr lang="ru-RU" sz="2800" b="0" strike="noStrike" spc="-1">
              <a:solidFill>
                <a:srgbClr val="000000"/>
              </a:solidFill>
              <a:uFill>
                <a:solidFill>
                  <a:srgbClr val="FFFFFF"/>
                </a:solidFill>
              </a:uFill>
              <a:latin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PlaceHolder 1"/>
          <p:cNvSpPr>
            <a:spLocks noGrp="1"/>
          </p:cNvSpPr>
          <p:nvPr>
            <p:ph type="title"/>
          </p:nvPr>
        </p:nvSpPr>
        <p:spPr>
          <a:xfrm>
            <a:off x="1523880" y="1122480"/>
            <a:ext cx="9143640" cy="2387160"/>
          </a:xfrm>
          <a:prstGeom prst="rect">
            <a:avLst/>
          </a:prstGeom>
        </p:spPr>
        <p:txBody>
          <a:bodyPr anchor="b"/>
          <a:lstStyle/>
          <a:p>
            <a:pPr algn="ctr">
              <a:lnSpc>
                <a:spcPct val="100000"/>
              </a:lnSpc>
            </a:pPr>
            <a:r>
              <a:rPr lang="ru-RU" sz="6000" b="0" strike="noStrike" spc="-1">
                <a:solidFill>
                  <a:srgbClr val="000000"/>
                </a:solidFill>
                <a:uFill>
                  <a:solidFill>
                    <a:srgbClr val="FFFFFF"/>
                  </a:solidFill>
                </a:uFill>
                <a:latin typeface="Calibri Light"/>
              </a:rPr>
              <a:t>Образец заголовка</a:t>
            </a:r>
            <a:endParaRPr lang="ru-RU" sz="1800" b="0" strike="noStrike" spc="-1">
              <a:solidFill>
                <a:srgbClr val="000000"/>
              </a:solidFill>
              <a:uFill>
                <a:solidFill>
                  <a:srgbClr val="FFFFFF"/>
                </a:solidFill>
              </a:uFill>
              <a:latin typeface="Calibri"/>
            </a:endParaRPr>
          </a:p>
        </p:txBody>
      </p:sp>
      <p:sp>
        <p:nvSpPr>
          <p:cNvPr id="6" name="PlaceHolder 2"/>
          <p:cNvSpPr>
            <a:spLocks noGrp="1"/>
          </p:cNvSpPr>
          <p:nvPr>
            <p:ph type="dt"/>
          </p:nvPr>
        </p:nvSpPr>
        <p:spPr>
          <a:xfrm>
            <a:off x="838080" y="6356520"/>
            <a:ext cx="2742840" cy="364680"/>
          </a:xfrm>
          <a:prstGeom prst="rect">
            <a:avLst/>
          </a:prstGeom>
        </p:spPr>
        <p:txBody>
          <a:bodyPr anchor="ctr"/>
          <a:lstStyle/>
          <a:p>
            <a:pPr>
              <a:lnSpc>
                <a:spcPct val="100000"/>
              </a:lnSpc>
            </a:pPr>
            <a:r>
              <a:rPr lang="ru-RU" sz="1200" b="0" strike="noStrike" spc="-1">
                <a:solidFill>
                  <a:srgbClr val="8B8B8B"/>
                </a:solidFill>
                <a:uFill>
                  <a:solidFill>
                    <a:srgbClr val="FFFFFF"/>
                  </a:solidFill>
                </a:uFill>
                <a:latin typeface="Calibri"/>
              </a:rPr>
              <a:t>10.3.18</a:t>
            </a:r>
            <a:endParaRPr lang="ru-RU" sz="1400" b="0" strike="noStrike" spc="-1">
              <a:solidFill>
                <a:srgbClr val="000000"/>
              </a:solidFill>
              <a:uFill>
                <a:solidFill>
                  <a:srgbClr val="FFFFFF"/>
                </a:solidFill>
              </a:uFill>
              <a:latin typeface="Times New Roman"/>
            </a:endParaRPr>
          </a:p>
        </p:txBody>
      </p:sp>
      <p:sp>
        <p:nvSpPr>
          <p:cNvPr id="2" name="PlaceHolder 3"/>
          <p:cNvSpPr>
            <a:spLocks noGrp="1"/>
          </p:cNvSpPr>
          <p:nvPr>
            <p:ph type="ftr"/>
          </p:nvPr>
        </p:nvSpPr>
        <p:spPr>
          <a:xfrm>
            <a:off x="4038480" y="6356520"/>
            <a:ext cx="4114440" cy="364680"/>
          </a:xfrm>
          <a:prstGeom prst="rect">
            <a:avLst/>
          </a:prstGeom>
        </p:spPr>
        <p:txBody>
          <a:bodyPr anchor="ctr"/>
          <a:lstStyle/>
          <a:p>
            <a:endParaRPr lang="ru-RU" sz="2400" b="0" strike="noStrike" spc="-1">
              <a:solidFill>
                <a:srgbClr val="000000"/>
              </a:solidFill>
              <a:uFill>
                <a:solidFill>
                  <a:srgbClr val="FFFFFF"/>
                </a:solidFill>
              </a:uFill>
              <a:latin typeface="Times New Roman"/>
            </a:endParaRPr>
          </a:p>
        </p:txBody>
      </p:sp>
      <p:sp>
        <p:nvSpPr>
          <p:cNvPr id="3" name="PlaceHolder 4"/>
          <p:cNvSpPr>
            <a:spLocks noGrp="1"/>
          </p:cNvSpPr>
          <p:nvPr>
            <p:ph type="sldNum"/>
          </p:nvPr>
        </p:nvSpPr>
        <p:spPr>
          <a:xfrm>
            <a:off x="8610480" y="6356520"/>
            <a:ext cx="2742840" cy="364680"/>
          </a:xfrm>
          <a:prstGeom prst="rect">
            <a:avLst/>
          </a:prstGeom>
        </p:spPr>
        <p:txBody>
          <a:bodyPr anchor="ctr"/>
          <a:lstStyle/>
          <a:p>
            <a:pPr algn="r">
              <a:lnSpc>
                <a:spcPct val="100000"/>
              </a:lnSpc>
            </a:pPr>
            <a:fld id="{E7F8D7F1-8CFE-4B56-915E-830D95B72E2B}" type="slidenum">
              <a:rPr lang="ru-RU" sz="1200" b="0" strike="noStrike" spc="-1">
                <a:solidFill>
                  <a:srgbClr val="8B8B8B"/>
                </a:solidFill>
                <a:uFill>
                  <a:solidFill>
                    <a:srgbClr val="FFFFFF"/>
                  </a:solidFill>
                </a:uFill>
                <a:latin typeface="Calibri"/>
              </a:rPr>
              <a:t>‹#›</a:t>
            </a:fld>
            <a:endParaRPr lang="ru-RU" sz="1400" b="0" strike="noStrike" spc="-1">
              <a:solidFill>
                <a:srgbClr val="000000"/>
              </a:solidFill>
              <a:uFill>
                <a:solidFill>
                  <a:srgbClr val="FFFFFF"/>
                </a:solidFill>
              </a:uFill>
              <a:latin typeface="Times New Roman"/>
            </a:endParaRPr>
          </a:p>
        </p:txBody>
      </p:sp>
      <p:sp>
        <p:nvSpPr>
          <p:cNvPr id="4" name="PlaceHolder 5"/>
          <p:cNvSpPr>
            <a:spLocks noGrp="1"/>
          </p:cNvSpPr>
          <p:nvPr>
            <p:ph type="body"/>
          </p:nvPr>
        </p:nvSpPr>
        <p:spPr>
          <a:xfrm>
            <a:off x="609480" y="1604520"/>
            <a:ext cx="10972440" cy="3977280"/>
          </a:xfrm>
          <a:prstGeom prst="rect">
            <a:avLst/>
          </a:prstGeom>
        </p:spPr>
        <p:txBody>
          <a:bodyPr lIns="0" tIns="0" rIns="0" bIns="0"/>
          <a:lstStyle/>
          <a:p>
            <a:pPr marL="432000" indent="-324000">
              <a:buClr>
                <a:srgbClr val="000000"/>
              </a:buClr>
              <a:buSzPct val="45000"/>
              <a:buFont typeface="Wingdings" charset="2"/>
              <a:buChar char=""/>
            </a:pPr>
            <a:r>
              <a:rPr lang="ru-RU" sz="2800" b="0" strike="noStrike" spc="-1">
                <a:solidFill>
                  <a:srgbClr val="000000"/>
                </a:solidFill>
                <a:uFill>
                  <a:solidFill>
                    <a:srgbClr val="FFFFFF"/>
                  </a:solidFill>
                </a:uFill>
                <a:latin typeface="Calibri"/>
              </a:rPr>
              <a:t>Для правки структуры щёлкните мышью</a:t>
            </a:r>
          </a:p>
          <a:p>
            <a:pPr marL="864000" lvl="1" indent="-324000">
              <a:buClr>
                <a:srgbClr val="000000"/>
              </a:buClr>
              <a:buSzPct val="75000"/>
              <a:buFont typeface="Symbol" charset="2"/>
              <a:buChar char=""/>
            </a:pPr>
            <a:r>
              <a:rPr lang="ru-RU" sz="2000" b="0" strike="noStrike" spc="-1">
                <a:solidFill>
                  <a:srgbClr val="000000"/>
                </a:solidFill>
                <a:uFill>
                  <a:solidFill>
                    <a:srgbClr val="FFFFFF"/>
                  </a:solidFill>
                </a:uFill>
                <a:latin typeface="Calibri"/>
              </a:rPr>
              <a:t>Второй уровень структуры</a:t>
            </a:r>
          </a:p>
          <a:p>
            <a:pPr marL="1296000" lvl="2" indent="-288000">
              <a:buClr>
                <a:srgbClr val="000000"/>
              </a:buClr>
              <a:buSzPct val="45000"/>
              <a:buFont typeface="Wingdings" charset="2"/>
              <a:buChar char=""/>
            </a:pPr>
            <a:r>
              <a:rPr lang="ru-RU" sz="1800" b="0" strike="noStrike" spc="-1">
                <a:solidFill>
                  <a:srgbClr val="000000"/>
                </a:solidFill>
                <a:uFill>
                  <a:solidFill>
                    <a:srgbClr val="FFFFFF"/>
                  </a:solidFill>
                </a:uFill>
                <a:latin typeface="Calibri"/>
              </a:rPr>
              <a:t>Третий уровень структуры</a:t>
            </a:r>
          </a:p>
          <a:p>
            <a:pPr marL="1728000" lvl="3" indent="-216000">
              <a:buClr>
                <a:srgbClr val="000000"/>
              </a:buClr>
              <a:buSzPct val="75000"/>
              <a:buFont typeface="Symbol" charset="2"/>
              <a:buChar char=""/>
            </a:pPr>
            <a:r>
              <a:rPr lang="ru-RU" sz="1800" b="0" strike="noStrike" spc="-1">
                <a:solidFill>
                  <a:srgbClr val="000000"/>
                </a:solidFill>
                <a:uFill>
                  <a:solidFill>
                    <a:srgbClr val="FFFFFF"/>
                  </a:solidFill>
                </a:uFill>
                <a:latin typeface="Calibri"/>
              </a:rPr>
              <a:t>Четвёртый уровень структуры</a:t>
            </a:r>
          </a:p>
          <a:p>
            <a:pPr marL="2160000" lvl="4" indent="-216000">
              <a:buClr>
                <a:srgbClr val="000000"/>
              </a:buClr>
              <a:buSzPct val="45000"/>
              <a:buFont typeface="Wingdings" charset="2"/>
              <a:buChar char=""/>
            </a:pPr>
            <a:r>
              <a:rPr lang="ru-RU" sz="2000" b="0" strike="noStrike" spc="-1">
                <a:solidFill>
                  <a:srgbClr val="000000"/>
                </a:solidFill>
                <a:uFill>
                  <a:solidFill>
                    <a:srgbClr val="FFFFFF"/>
                  </a:solidFill>
                </a:uFill>
                <a:latin typeface="Calibri"/>
              </a:rPr>
              <a:t>Пятый уровень структуры</a:t>
            </a:r>
          </a:p>
          <a:p>
            <a:pPr marL="2592000" lvl="5" indent="-216000">
              <a:buClr>
                <a:srgbClr val="000000"/>
              </a:buClr>
              <a:buSzPct val="45000"/>
              <a:buFont typeface="Wingdings" charset="2"/>
              <a:buChar char=""/>
            </a:pPr>
            <a:r>
              <a:rPr lang="ru-RU" sz="2000" b="0" strike="noStrike" spc="-1">
                <a:solidFill>
                  <a:srgbClr val="000000"/>
                </a:solidFill>
                <a:uFill>
                  <a:solidFill>
                    <a:srgbClr val="FFFFFF"/>
                  </a:solidFill>
                </a:uFill>
                <a:latin typeface="Calibri"/>
              </a:rPr>
              <a:t>Шестой уровень структуры</a:t>
            </a:r>
          </a:p>
          <a:p>
            <a:pPr marL="3024000" lvl="6" indent="-216000">
              <a:buClr>
                <a:srgbClr val="000000"/>
              </a:buClr>
              <a:buSzPct val="45000"/>
              <a:buFont typeface="Wingdings" charset="2"/>
              <a:buChar char=""/>
            </a:pPr>
            <a:r>
              <a:rPr lang="ru-RU" sz="2000" b="0" strike="noStrike" spc="-1">
                <a:solidFill>
                  <a:srgbClr val="000000"/>
                </a:solidFill>
                <a:uFill>
                  <a:solidFill>
                    <a:srgbClr val="FFFFFF"/>
                  </a:solidFill>
                </a:uFill>
                <a:latin typeface="Calibri"/>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36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6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36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91338474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36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6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36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7542382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357"/>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57"/>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357"/>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709221600"/>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575966-4829-4873-B62E-721E15765E16}" type="datetimeFigureOut">
              <a:rPr lang="ru-RU" smtClean="0">
                <a:solidFill>
                  <a:prstClr val="black">
                    <a:tint val="75000"/>
                  </a:prstClr>
                </a:solidFill>
              </a:rPr>
              <a:pPr/>
              <a:t>21.05.2018</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515B85-3DD5-4D1B-A336-26224748D14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39450093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4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tiff"/><Relationship Id="rId1" Type="http://schemas.openxmlformats.org/officeDocument/2006/relationships/slideLayout" Target="../slideLayouts/slideLayout47.xml"/><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4.jp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41.png"/><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hyperlink" Target="https://habrastorage.org/storage/habraeffect/fe/6b/fe6b57079b5e7a2f195173ad982ecccc.png" TargetMode="External"/><Relationship Id="rId1" Type="http://schemas.openxmlformats.org/officeDocument/2006/relationships/slideLayout" Target="../slideLayouts/slideLayout40.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7.xml"/></Relationships>
</file>

<file path=ppt/slides/_rels/slide4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47.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332670"/>
            <a:ext cx="10363200" cy="2736305"/>
          </a:xfrm>
        </p:spPr>
        <p:txBody>
          <a:bodyPr>
            <a:normAutofit/>
          </a:bodyPr>
          <a:lstStyle/>
          <a:p>
            <a:r>
              <a:rPr lang="en-US" sz="3600" b="1" cap="all" dirty="0">
                <a:solidFill>
                  <a:srgbClr val="C00000"/>
                </a:solidFill>
                <a:latin typeface="Arial" panose="020B0604020202020204" pitchFamily="34" charset="0"/>
                <a:cs typeface="Arial" panose="020B0604020202020204" pitchFamily="34" charset="0"/>
              </a:rPr>
              <a:t>CUDA </a:t>
            </a:r>
            <a:r>
              <a:rPr lang="en-US" sz="3600" b="1" cap="all" dirty="0" err="1">
                <a:solidFill>
                  <a:srgbClr val="C00000"/>
                </a:solidFill>
                <a:latin typeface="Arial" panose="020B0604020202020204" pitchFamily="34" charset="0"/>
                <a:cs typeface="Arial" panose="020B0604020202020204" pitchFamily="34" charset="0"/>
              </a:rPr>
              <a:t>realisation</a:t>
            </a:r>
            <a:r>
              <a:rPr lang="en-US" sz="3600" b="1" cap="all" dirty="0">
                <a:solidFill>
                  <a:srgbClr val="C00000"/>
                </a:solidFill>
                <a:latin typeface="Arial" panose="020B0604020202020204" pitchFamily="34" charset="0"/>
                <a:cs typeface="Arial" panose="020B0604020202020204" pitchFamily="34" charset="0"/>
              </a:rPr>
              <a:t> of geometrical coding contour recognition method</a:t>
            </a:r>
            <a:endParaRPr lang="ru-RU" sz="3600" dirty="0">
              <a:solidFill>
                <a:srgbClr val="C000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1828800" y="3212976"/>
            <a:ext cx="8534400" cy="2952328"/>
          </a:xfrm>
        </p:spPr>
        <p:txBody>
          <a:bodyPr>
            <a:normAutofit/>
          </a:bodyPr>
          <a:lstStyle/>
          <a:p>
            <a:r>
              <a:rPr lang="en-US" b="1" dirty="0" err="1">
                <a:solidFill>
                  <a:schemeClr val="tx1"/>
                </a:solidFill>
              </a:rPr>
              <a:t>Gleb</a:t>
            </a:r>
            <a:r>
              <a:rPr lang="en-US" b="1" dirty="0">
                <a:solidFill>
                  <a:schemeClr val="tx1"/>
                </a:solidFill>
              </a:rPr>
              <a:t> V. </a:t>
            </a:r>
            <a:r>
              <a:rPr lang="en-US" b="1" dirty="0" err="1">
                <a:solidFill>
                  <a:schemeClr val="tx1"/>
                </a:solidFill>
              </a:rPr>
              <a:t>Nosovskiy</a:t>
            </a:r>
            <a:r>
              <a:rPr lang="en-US" b="1" dirty="0">
                <a:solidFill>
                  <a:schemeClr val="tx1"/>
                </a:solidFill>
              </a:rPr>
              <a:t>,</a:t>
            </a:r>
          </a:p>
          <a:p>
            <a:r>
              <a:rPr lang="en-US" b="1" dirty="0">
                <a:solidFill>
                  <a:schemeClr val="tx1"/>
                </a:solidFill>
              </a:rPr>
              <a:t>Alexey Yu. </a:t>
            </a:r>
            <a:r>
              <a:rPr lang="en-US" b="1" dirty="0" err="1">
                <a:solidFill>
                  <a:schemeClr val="tx1"/>
                </a:solidFill>
              </a:rPr>
              <a:t>Chekunov</a:t>
            </a:r>
            <a:endParaRPr lang="en-US" b="1" dirty="0">
              <a:solidFill>
                <a:schemeClr val="tx1"/>
              </a:solidFill>
            </a:endParaRPr>
          </a:p>
          <a:p>
            <a:r>
              <a:rPr lang="en-US" dirty="0">
                <a:solidFill>
                  <a:schemeClr val="accent4"/>
                </a:solidFill>
              </a:rPr>
              <a:t>Moscow State University</a:t>
            </a:r>
          </a:p>
          <a:p>
            <a:r>
              <a:rPr lang="en-US" dirty="0">
                <a:solidFill>
                  <a:schemeClr val="accent4"/>
                </a:solidFill>
              </a:rPr>
              <a:t>201</a:t>
            </a:r>
            <a:r>
              <a:rPr lang="ru-RU" dirty="0">
                <a:solidFill>
                  <a:schemeClr val="accent4"/>
                </a:solidFill>
              </a:rPr>
              <a:t>8</a:t>
            </a:r>
            <a:endParaRPr lang="en-US" dirty="0">
              <a:solidFill>
                <a:schemeClr val="accent4"/>
              </a:solidFill>
            </a:endParaRPr>
          </a:p>
          <a:p>
            <a:endParaRPr lang="en-US" dirty="0">
              <a:solidFill>
                <a:schemeClr val="tx1"/>
              </a:solidFill>
            </a:endParaRPr>
          </a:p>
          <a:p>
            <a:endParaRPr lang="ru-RU" dirty="0">
              <a:solidFill>
                <a:schemeClr val="tx1"/>
              </a:solidFill>
            </a:endParaRPr>
          </a:p>
        </p:txBody>
      </p:sp>
    </p:spTree>
    <p:extLst>
      <p:ext uri="{BB962C8B-B14F-4D97-AF65-F5344CB8AC3E}">
        <p14:creationId xmlns:p14="http://schemas.microsoft.com/office/powerpoint/2010/main" val="1417167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Объект 2"/>
              <p:cNvSpPr>
                <a:spLocks noGrp="1"/>
              </p:cNvSpPr>
              <p:nvPr>
                <p:ph idx="1"/>
              </p:nvPr>
            </p:nvSpPr>
            <p:spPr>
              <a:xfrm>
                <a:off x="335360" y="188640"/>
                <a:ext cx="11247040" cy="1064807"/>
              </a:xfrm>
            </p:spPr>
            <p:txBody>
              <a:bodyPr>
                <a:normAutofit/>
              </a:bodyPr>
              <a:lstStyle/>
              <a:p>
                <a:pPr marL="0" indent="0" algn="just">
                  <a:buNone/>
                </a:pPr>
                <a:r>
                  <a:rPr lang="en-US" b="1" dirty="0"/>
                  <a:t>Step 3</a:t>
                </a:r>
                <a:r>
                  <a:rPr lang="ru-RU" b="1" dirty="0"/>
                  <a:t>.</a:t>
                </a:r>
                <a:r>
                  <a:rPr lang="en-US" b="1" dirty="0"/>
                  <a:t> </a:t>
                </a:r>
                <a:r>
                  <a:rPr lang="en-US" sz="2800" dirty="0"/>
                  <a:t>The resulting Bezier (or NURBS)  surface is simplified to contour picture using principal curvatures </a:t>
                </a:r>
                <a14:m>
                  <m:oMath xmlns:m="http://schemas.openxmlformats.org/officeDocument/2006/math">
                    <m:r>
                      <a:rPr lang="en-US" sz="2800">
                        <a:solidFill>
                          <a:prstClr val="black"/>
                        </a:solidFill>
                        <a:latin typeface="Cambria Math" charset="0"/>
                        <a:ea typeface="Helvetica Neue" charset="0"/>
                        <a:cs typeface="Helvetica Neue" charset="0"/>
                      </a:rPr>
                      <m:t>(</m:t>
                    </m:r>
                    <m:sSub>
                      <m:sSubPr>
                        <m:ctrlPr>
                          <a:rPr lang="en-US" sz="2800" i="1">
                            <a:solidFill>
                              <a:prstClr val="black"/>
                            </a:solidFill>
                            <a:latin typeface="Cambria Math" panose="02040503050406030204" pitchFamily="18" charset="0"/>
                            <a:ea typeface="Helvetica Neue" charset="0"/>
                            <a:cs typeface="Helvetica Neue" charset="0"/>
                          </a:rPr>
                        </m:ctrlPr>
                      </m:sSubPr>
                      <m:e>
                        <m:r>
                          <a:rPr lang="en-US" sz="2800">
                            <a:solidFill>
                              <a:prstClr val="black"/>
                            </a:solidFill>
                            <a:latin typeface="Cambria Math" charset="0"/>
                            <a:ea typeface="Helvetica Neue" charset="0"/>
                            <a:cs typeface="Helvetica Neue" charset="0"/>
                          </a:rPr>
                          <m:t>𝜆</m:t>
                        </m:r>
                      </m:e>
                      <m:sub>
                        <m:r>
                          <a:rPr lang="ru-RU" sz="2800">
                            <a:solidFill>
                              <a:prstClr val="black"/>
                            </a:solidFill>
                            <a:latin typeface="Cambria Math" charset="0"/>
                            <a:ea typeface="Helvetica Neue" charset="0"/>
                            <a:cs typeface="Helvetica Neue" charset="0"/>
                          </a:rPr>
                          <m:t>1</m:t>
                        </m:r>
                      </m:sub>
                    </m:sSub>
                  </m:oMath>
                </a14:m>
                <a:r>
                  <a:rPr lang="en-US" sz="2800" dirty="0">
                    <a:solidFill>
                      <a:prstClr val="black"/>
                    </a:solidFill>
                    <a:latin typeface="Helvetica Neue" charset="0"/>
                    <a:ea typeface="Helvetica Neue" charset="0"/>
                    <a:cs typeface="Helvetica Neue" charset="0"/>
                  </a:rPr>
                  <a:t>, </a:t>
                </a:r>
                <a14:m>
                  <m:oMath xmlns:m="http://schemas.openxmlformats.org/officeDocument/2006/math">
                    <m:sSub>
                      <m:sSubPr>
                        <m:ctrlPr>
                          <a:rPr lang="en-US" sz="2800" i="1">
                            <a:solidFill>
                              <a:prstClr val="black"/>
                            </a:solidFill>
                            <a:latin typeface="Cambria Math" panose="02040503050406030204" pitchFamily="18" charset="0"/>
                            <a:ea typeface="Helvetica Neue" charset="0"/>
                            <a:cs typeface="Helvetica Neue" charset="0"/>
                          </a:rPr>
                        </m:ctrlPr>
                      </m:sSubPr>
                      <m:e>
                        <m:r>
                          <a:rPr lang="en-US" sz="2800">
                            <a:solidFill>
                              <a:prstClr val="black"/>
                            </a:solidFill>
                            <a:latin typeface="Cambria Math" charset="0"/>
                            <a:ea typeface="Helvetica Neue" charset="0"/>
                            <a:cs typeface="Helvetica Neue" charset="0"/>
                          </a:rPr>
                          <m:t>𝜆</m:t>
                        </m:r>
                      </m:e>
                      <m:sub>
                        <m:r>
                          <a:rPr lang="ru-RU" sz="2800">
                            <a:solidFill>
                              <a:prstClr val="black"/>
                            </a:solidFill>
                            <a:latin typeface="Cambria Math" charset="0"/>
                            <a:ea typeface="Helvetica Neue" charset="0"/>
                            <a:cs typeface="Helvetica Neue" charset="0"/>
                          </a:rPr>
                          <m:t>2</m:t>
                        </m:r>
                      </m:sub>
                    </m:sSub>
                  </m:oMath>
                </a14:m>
                <a:r>
                  <a:rPr lang="en-US" sz="2800" dirty="0">
                    <a:solidFill>
                      <a:prstClr val="black"/>
                    </a:solidFill>
                    <a:latin typeface="Helvetica Neue" charset="0"/>
                    <a:ea typeface="Helvetica Neue" charset="0"/>
                    <a:cs typeface="Helvetica Neue" charset="0"/>
                  </a:rPr>
                  <a:t>) </a:t>
                </a:r>
                <a:r>
                  <a:rPr lang="en-US" sz="2400" dirty="0">
                    <a:solidFill>
                      <a:prstClr val="black"/>
                    </a:solidFill>
                    <a:latin typeface="Helvetica Neue" charset="0"/>
                    <a:ea typeface="Helvetica Neue" charset="0"/>
                    <a:cs typeface="Helvetica Neue" charset="0"/>
                  </a:rPr>
                  <a:t>or metric </a:t>
                </a:r>
                <a:r>
                  <a:rPr lang="en-US" sz="2400" i="1" dirty="0">
                    <a:solidFill>
                      <a:prstClr val="black"/>
                    </a:solidFill>
                    <a:latin typeface="Helvetica Neue" charset="0"/>
                    <a:ea typeface="Helvetica Neue" charset="0"/>
                    <a:cs typeface="Helvetica Neue" charset="0"/>
                  </a:rPr>
                  <a:t>G</a:t>
                </a:r>
                <a:r>
                  <a:rPr lang="en-US" sz="2400" dirty="0"/>
                  <a:t> </a:t>
                </a:r>
                <a:r>
                  <a:rPr lang="en-US" sz="2800" dirty="0"/>
                  <a:t>calculation</a:t>
                </a:r>
                <a:endParaRPr lang="en-US" sz="2400" i="1" dirty="0">
                  <a:latin typeface="Helvetica Neue" charset="0"/>
                  <a:ea typeface="Helvetica Neue" charset="0"/>
                  <a:cs typeface="Helvetica Neue" charset="0"/>
                </a:endParaRPr>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335360" y="188640"/>
                <a:ext cx="11247040" cy="1064807"/>
              </a:xfrm>
              <a:blipFill rotWithShape="1">
                <a:blip r:embed="rId2"/>
                <a:stretch>
                  <a:fillRect l="-1355" t="-7429" r="-1138" b="-10857"/>
                </a:stretch>
              </a:blipFill>
            </p:spPr>
            <p:txBody>
              <a:bodyPr/>
              <a:lstStyle/>
              <a:p>
                <a:r>
                  <a:rPr lang="ru-RU">
                    <a:noFill/>
                  </a:rPr>
                  <a:t> </a:t>
                </a:r>
              </a:p>
            </p:txBody>
          </p:sp>
        </mc:Fallback>
      </mc:AlternateContent>
      <p:pic>
        <p:nvPicPr>
          <p:cNvPr id="2051" name="Picture 3" descr="C:\_Мое\Математика\Статьи и работы\геометрическое кодирование\Доклад в Сербии 2016\Презентация\Наш метод\slide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39889" y="1421288"/>
            <a:ext cx="1842511" cy="1789374"/>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_Мое\Математика\Статьи и работы\геометрическое кодирование\Доклад в Сербии 2016\Презентация\Наш метод\slide3-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85262" y="5106299"/>
            <a:ext cx="1899375" cy="1751701"/>
          </a:xfrm>
          <a:prstGeom prst="rect">
            <a:avLst/>
          </a:prstGeom>
          <a:noFill/>
          <a:extLst>
            <a:ext uri="{909E8E84-426E-40DD-AFC4-6F175D3DCCD1}">
              <a14:hiddenFill xmlns:a14="http://schemas.microsoft.com/office/drawing/2010/main">
                <a:solidFill>
                  <a:srgbClr val="FFFFFF"/>
                </a:solidFill>
              </a14:hiddenFill>
            </a:ext>
          </a:extLst>
        </p:spPr>
      </p:pic>
      <p:sp>
        <p:nvSpPr>
          <p:cNvPr id="4" name="Стрелка вправо 3"/>
          <p:cNvSpPr/>
          <p:nvPr/>
        </p:nvSpPr>
        <p:spPr>
          <a:xfrm rot="5400000">
            <a:off x="10085080" y="3808964"/>
            <a:ext cx="1152128"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pic>
        <p:nvPicPr>
          <p:cNvPr id="2" name="Рисунок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918608"/>
            <a:ext cx="9428973" cy="2790324"/>
          </a:xfrm>
          <a:prstGeom prst="rect">
            <a:avLst/>
          </a:prstGeom>
        </p:spPr>
      </p:pic>
      <p:pic>
        <p:nvPicPr>
          <p:cNvPr id="5" name="Рисунок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544" y="1421288"/>
            <a:ext cx="9371429" cy="1180952"/>
          </a:xfrm>
          <a:prstGeom prst="rect">
            <a:avLst/>
          </a:prstGeom>
        </p:spPr>
      </p:pic>
      <p:sp>
        <p:nvSpPr>
          <p:cNvPr id="6" name="Прямоугольник 5"/>
          <p:cNvSpPr/>
          <p:nvPr/>
        </p:nvSpPr>
        <p:spPr>
          <a:xfrm>
            <a:off x="534256" y="2967335"/>
            <a:ext cx="8609744" cy="1200329"/>
          </a:xfrm>
          <a:prstGeom prst="rect">
            <a:avLst/>
          </a:prstGeom>
        </p:spPr>
        <p:txBody>
          <a:bodyPr wrap="square">
            <a:spAutoFit/>
          </a:bodyPr>
          <a:lstStyle/>
          <a:p>
            <a:pPr algn="just"/>
            <a:r>
              <a:rPr lang="en-US" sz="2400" dirty="0"/>
              <a:t>Functions of principal curvatures we denote by </a:t>
            </a:r>
            <a:r>
              <a:rPr lang="en-US" sz="2400" i="1" dirty="0"/>
              <a:t>f</a:t>
            </a:r>
            <a:r>
              <a:rPr lang="en-US" sz="2400" dirty="0"/>
              <a:t> and functions of metric tensor G – by </a:t>
            </a:r>
            <a:r>
              <a:rPr lang="en-US" sz="2400" i="1" dirty="0"/>
              <a:t>h</a:t>
            </a:r>
            <a:r>
              <a:rPr lang="en-US" sz="2400" dirty="0"/>
              <a:t>. Here are some examples of </a:t>
            </a:r>
            <a:r>
              <a:rPr lang="en-US" sz="2400" i="1" dirty="0"/>
              <a:t>h</a:t>
            </a:r>
            <a:r>
              <a:rPr lang="en-US" sz="2400" dirty="0"/>
              <a:t>-type functions which we used:  </a:t>
            </a:r>
            <a:endParaRPr lang="en-US" sz="2400" i="1" dirty="0">
              <a:latin typeface="Helvetica Neue" charset="0"/>
              <a:ea typeface="Helvetica Neue" charset="0"/>
              <a:cs typeface="Helvetica Neue" charset="0"/>
            </a:endParaRPr>
          </a:p>
        </p:txBody>
      </p:sp>
    </p:spTree>
    <p:extLst>
      <p:ext uri="{BB962C8B-B14F-4D97-AF65-F5344CB8AC3E}">
        <p14:creationId xmlns:p14="http://schemas.microsoft.com/office/powerpoint/2010/main" val="20283964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65A785D2-CE3C-F34B-8B40-BB2664FACE3D}"/>
              </a:ext>
            </a:extLst>
          </p:cNvPr>
          <p:cNvSpPr txBox="1"/>
          <p:nvPr/>
        </p:nvSpPr>
        <p:spPr>
          <a:xfrm>
            <a:off x="2106202" y="155524"/>
            <a:ext cx="7488273" cy="597512"/>
          </a:xfrm>
          <a:prstGeom prst="rect">
            <a:avLst/>
          </a:prstGeom>
          <a:noFill/>
          <a:ln>
            <a:noFill/>
          </a:ln>
        </p:spPr>
        <p:txBody>
          <a:bodyPr anchor="ctr"/>
          <a:lstStyle/>
          <a:p>
            <a:pPr marL="360" algn="ctr">
              <a:lnSpc>
                <a:spcPct val="100000"/>
              </a:lnSpc>
              <a:buClr>
                <a:srgbClr val="000000"/>
              </a:buClr>
            </a:pPr>
            <a:r>
              <a:rPr lang="en-US" sz="2800" strike="noStrike" spc="-1" dirty="0">
                <a:solidFill>
                  <a:srgbClr val="000000"/>
                </a:solidFill>
                <a:uFill>
                  <a:solidFill>
                    <a:srgbClr val="FFFFFF"/>
                  </a:solidFill>
                </a:uFill>
                <a:latin typeface="Arial"/>
              </a:rPr>
              <a:t>Examples of </a:t>
            </a:r>
            <a:r>
              <a:rPr lang="en-US" sz="2800" i="1" strike="noStrike" spc="-1" dirty="0">
                <a:solidFill>
                  <a:srgbClr val="000000"/>
                </a:solidFill>
                <a:uFill>
                  <a:solidFill>
                    <a:srgbClr val="FFFFFF"/>
                  </a:solidFill>
                </a:uFill>
                <a:latin typeface="Arial"/>
              </a:rPr>
              <a:t>f</a:t>
            </a:r>
            <a:r>
              <a:rPr lang="en-US" sz="2800" strike="noStrike" spc="-1" dirty="0">
                <a:solidFill>
                  <a:srgbClr val="000000"/>
                </a:solidFill>
                <a:uFill>
                  <a:solidFill>
                    <a:srgbClr val="FFFFFF"/>
                  </a:solidFill>
                </a:uFill>
                <a:latin typeface="Arial"/>
              </a:rPr>
              <a:t>-type functions:</a:t>
            </a:r>
            <a:endParaRPr lang="ru-RU" sz="2800" strike="noStrike" spc="-1" dirty="0">
              <a:solidFill>
                <a:srgbClr val="000000"/>
              </a:solidFill>
              <a:uFill>
                <a:solidFill>
                  <a:srgbClr val="FFFFFF"/>
                </a:solidFill>
              </a:uFill>
              <a:latin typeface="Arial"/>
            </a:endParaRPr>
          </a:p>
        </p:txBody>
      </p:sp>
      <p:pic>
        <p:nvPicPr>
          <p:cNvPr id="6" name="Рисунок 5">
            <a:extLst>
              <a:ext uri="{FF2B5EF4-FFF2-40B4-BE49-F238E27FC236}">
                <a16:creationId xmlns:a16="http://schemas.microsoft.com/office/drawing/2014/main" id="{D761AB58-6163-694D-A98E-0B290058FE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5803" y="753036"/>
            <a:ext cx="7597588" cy="5943600"/>
          </a:xfrm>
          <a:prstGeom prst="rect">
            <a:avLst/>
          </a:prstGeom>
        </p:spPr>
      </p:pic>
    </p:spTree>
    <p:extLst>
      <p:ext uri="{BB962C8B-B14F-4D97-AF65-F5344CB8AC3E}">
        <p14:creationId xmlns:p14="http://schemas.microsoft.com/office/powerpoint/2010/main" val="13931190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2C48DF1C-FC8B-3E43-9026-AEAC876A8E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022" y="396247"/>
            <a:ext cx="11901543" cy="1499787"/>
          </a:xfrm>
          <a:prstGeom prst="rect">
            <a:avLst/>
          </a:prstGeom>
        </p:spPr>
      </p:pic>
      <mc:AlternateContent xmlns:mc="http://schemas.openxmlformats.org/markup-compatibility/2006" xmlns:a14="http://schemas.microsoft.com/office/drawing/2010/main">
        <mc:Choice Requires="a14">
          <p:sp>
            <p:nvSpPr>
              <p:cNvPr id="5" name="Прямоугольник 4">
                <a:extLst>
                  <a:ext uri="{FF2B5EF4-FFF2-40B4-BE49-F238E27FC236}">
                    <a16:creationId xmlns:a16="http://schemas.microsoft.com/office/drawing/2014/main" id="{EC69272C-9BF9-1D4F-8D03-CA2888BE854A}"/>
                  </a:ext>
                </a:extLst>
              </p:cNvPr>
              <p:cNvSpPr/>
              <p:nvPr/>
            </p:nvSpPr>
            <p:spPr>
              <a:xfrm>
                <a:off x="88751" y="2164978"/>
                <a:ext cx="12044978" cy="3944670"/>
              </a:xfrm>
              <a:prstGeom prst="rect">
                <a:avLst/>
              </a:prstGeom>
            </p:spPr>
            <p:txBody>
              <a:bodyPr wrap="square">
                <a:spAutoFit/>
              </a:bodyPr>
              <a:lstStyle/>
              <a:p>
                <a:pPr algn="just"/>
                <a:r>
                  <a:rPr lang="en-US" sz="2800" i="1" dirty="0">
                    <a:latin typeface="Helvetica Neue" charset="0"/>
                    <a:ea typeface="Helvetica Neue" charset="0"/>
                    <a:cs typeface="Helvetica Neue" charset="0"/>
                  </a:rPr>
                  <a:t>Threshold  </a:t>
                </a:r>
                <a:r>
                  <a:rPr lang="en-US" sz="2800" i="1" dirty="0">
                    <a:solidFill>
                      <a:srgbClr val="C00000"/>
                    </a:solidFill>
                    <a:latin typeface="Helvetica Neue" charset="0"/>
                    <a:ea typeface="Helvetica Neue" charset="0"/>
                    <a:cs typeface="Helvetica Neue" charset="0"/>
                  </a:rPr>
                  <a:t>a  </a:t>
                </a:r>
                <a:r>
                  <a:rPr lang="en-US" sz="2800" i="1" dirty="0">
                    <a:latin typeface="Helvetica Neue" charset="0"/>
                    <a:ea typeface="Helvetica Neue" charset="0"/>
                    <a:cs typeface="Helvetica Neue" charset="0"/>
                  </a:rPr>
                  <a:t>is calculated automatically by means of Minkowski  dimension of the set A. </a:t>
                </a:r>
              </a:p>
              <a:p>
                <a:pPr algn="just"/>
                <a:r>
                  <a:rPr lang="en-US" sz="2800" i="1" dirty="0">
                    <a:latin typeface="Helvetica Neue" charset="0"/>
                    <a:ea typeface="Helvetica Neue" charset="0"/>
                    <a:cs typeface="Helvetica Neue" charset="0"/>
                  </a:rPr>
                  <a:t>Minkowski dimension is calculated by fast box-counting algorithm.  </a:t>
                </a:r>
              </a:p>
              <a:p>
                <a:pPr algn="just"/>
                <a:r>
                  <a:rPr lang="en-US" sz="2800" i="1" dirty="0">
                    <a:latin typeface="Helvetica Neue" charset="0"/>
                    <a:ea typeface="Helvetica Neue" charset="0"/>
                    <a:cs typeface="Helvetica Neue" charset="0"/>
                  </a:rPr>
                  <a:t>Overall calculations are very fast and typically take about 5-10 milliseconds per picture.</a:t>
                </a:r>
                <a:endParaRPr lang="en-US" sz="2800" i="1" dirty="0">
                  <a:solidFill>
                    <a:srgbClr val="C00000"/>
                  </a:solidFill>
                  <a:latin typeface="Helvetica Neue" charset="0"/>
                  <a:ea typeface="Helvetica Neue" charset="0"/>
                  <a:cs typeface="Helvetica Neue" charset="0"/>
                </a:endParaRPr>
              </a:p>
              <a:p>
                <a:pPr algn="just"/>
                <a:r>
                  <a:rPr lang="en-US" sz="2800" i="1" dirty="0">
                    <a:solidFill>
                      <a:srgbClr val="C00000"/>
                    </a:solidFill>
                    <a:latin typeface="Helvetica Neue" charset="0"/>
                    <a:ea typeface="Helvetica Neue" charset="0"/>
                    <a:cs typeface="Helvetica Neue" charset="0"/>
                  </a:rPr>
                  <a:t>Definition: </a:t>
                </a:r>
                <a:r>
                  <a:rPr lang="en-US" sz="2800" i="1" dirty="0">
                    <a:latin typeface="Helvetica Neue" charset="0"/>
                    <a:ea typeface="Helvetica Neue" charset="0"/>
                    <a:cs typeface="Helvetica Neue" charset="0"/>
                  </a:rPr>
                  <a:t>Minkowski dimension of set A is defined by the formula:</a:t>
                </a:r>
              </a:p>
              <a:p>
                <a:pPr algn="just"/>
                <a14:m>
                  <m:oMathPara xmlns:m="http://schemas.openxmlformats.org/officeDocument/2006/math">
                    <m:oMathParaPr>
                      <m:jc m:val="centerGroup"/>
                    </m:oMathParaPr>
                    <m:oMath xmlns:m="http://schemas.openxmlformats.org/officeDocument/2006/math">
                      <m:r>
                        <a:rPr lang="en-US" sz="2800" b="0" i="1" smtClean="0">
                          <a:latin typeface="Cambria Math" panose="02040503050406030204" pitchFamily="18" charset="0"/>
                          <a:ea typeface="Helvetica Neue" charset="0"/>
                          <a:cs typeface="Helvetica Neue" charset="0"/>
                        </a:rPr>
                        <m:t>𝑀𝑖𝑛𝑘𝐷𝑖𝑚</m:t>
                      </m:r>
                      <m:d>
                        <m:dPr>
                          <m:ctrlPr>
                            <a:rPr lang="en-US" sz="2800" b="0" i="1" smtClean="0">
                              <a:latin typeface="Cambria Math" panose="02040503050406030204" pitchFamily="18" charset="0"/>
                              <a:ea typeface="Helvetica Neue" charset="0"/>
                              <a:cs typeface="Helvetica Neue" charset="0"/>
                            </a:rPr>
                          </m:ctrlPr>
                        </m:dPr>
                        <m:e>
                          <m:r>
                            <a:rPr lang="en-US" sz="2800" b="0" i="1" smtClean="0">
                              <a:latin typeface="Cambria Math" panose="02040503050406030204" pitchFamily="18" charset="0"/>
                              <a:ea typeface="Helvetica Neue" charset="0"/>
                              <a:cs typeface="Helvetica Neue" charset="0"/>
                            </a:rPr>
                            <m:t>𝐴</m:t>
                          </m:r>
                        </m:e>
                      </m:d>
                      <m:r>
                        <a:rPr lang="en-US" sz="2800" b="0" i="1" smtClean="0">
                          <a:latin typeface="Cambria Math" panose="02040503050406030204" pitchFamily="18" charset="0"/>
                          <a:ea typeface="Helvetica Neue" charset="0"/>
                          <a:cs typeface="Helvetica Neue" charset="0"/>
                        </a:rPr>
                        <m:t>=</m:t>
                      </m:r>
                      <m:func>
                        <m:funcPr>
                          <m:ctrlPr>
                            <a:rPr lang="en-US" sz="2800" b="0" i="1" smtClean="0">
                              <a:latin typeface="Cambria Math" panose="02040503050406030204" pitchFamily="18" charset="0"/>
                              <a:ea typeface="Helvetica Neue" charset="0"/>
                              <a:cs typeface="Helvetica Neue" charset="0"/>
                            </a:rPr>
                          </m:ctrlPr>
                        </m:funcPr>
                        <m:fName>
                          <m:limLow>
                            <m:limLowPr>
                              <m:ctrlPr>
                                <a:rPr lang="en-US" sz="2800" b="0" i="1" smtClean="0">
                                  <a:latin typeface="Cambria Math" panose="02040503050406030204" pitchFamily="18" charset="0"/>
                                  <a:ea typeface="Helvetica Neue" charset="0"/>
                                  <a:cs typeface="Helvetica Neue" charset="0"/>
                                </a:rPr>
                              </m:ctrlPr>
                            </m:limLowPr>
                            <m:e>
                              <m:r>
                                <m:rPr>
                                  <m:sty m:val="p"/>
                                </m:rPr>
                                <a:rPr lang="en-US" sz="2800" b="0" i="0" smtClean="0">
                                  <a:latin typeface="Cambria Math" panose="02040503050406030204" pitchFamily="18" charset="0"/>
                                  <a:ea typeface="Helvetica Neue" charset="0"/>
                                  <a:cs typeface="Helvetica Neue" charset="0"/>
                                </a:rPr>
                                <m:t>lim</m:t>
                              </m:r>
                            </m:e>
                            <m:lim>
                              <m:r>
                                <a:rPr lang="en-US" sz="2800" b="0" i="1" smtClean="0">
                                  <a:latin typeface="Cambria Math" panose="02040503050406030204" pitchFamily="18" charset="0"/>
                                  <a:ea typeface="Cambria Math" panose="02040503050406030204" pitchFamily="18" charset="0"/>
                                  <a:cs typeface="Helvetica Neue" charset="0"/>
                                </a:rPr>
                                <m:t>𝜀</m:t>
                              </m:r>
                              <m:r>
                                <a:rPr lang="en-US" sz="2800" b="0" i="1" smtClean="0">
                                  <a:latin typeface="Cambria Math" panose="02040503050406030204" pitchFamily="18" charset="0"/>
                                  <a:ea typeface="Cambria Math" panose="02040503050406030204" pitchFamily="18" charset="0"/>
                                  <a:cs typeface="Helvetica Neue" charset="0"/>
                                </a:rPr>
                                <m:t>→ 0</m:t>
                              </m:r>
                            </m:lim>
                          </m:limLow>
                        </m:fName>
                        <m:e>
                          <m:f>
                            <m:fPr>
                              <m:ctrlPr>
                                <a:rPr lang="en-US" sz="2800" b="0" i="1" smtClean="0">
                                  <a:latin typeface="Cambria Math" panose="02040503050406030204" pitchFamily="18" charset="0"/>
                                  <a:ea typeface="Helvetica Neue" charset="0"/>
                                  <a:cs typeface="Helvetica Neue" charset="0"/>
                                </a:rPr>
                              </m:ctrlPr>
                            </m:fPr>
                            <m:num>
                              <m:r>
                                <m:rPr>
                                  <m:sty m:val="p"/>
                                </m:rPr>
                                <a:rPr lang="en-US" sz="2800" b="0" i="0" smtClean="0">
                                  <a:latin typeface="Cambria Math" panose="02040503050406030204" pitchFamily="18" charset="0"/>
                                  <a:ea typeface="Helvetica Neue" charset="0"/>
                                  <a:cs typeface="Helvetica Neue" charset="0"/>
                                </a:rPr>
                                <m:t>ln</m:t>
                              </m:r>
                              <m:r>
                                <a:rPr lang="en-US" sz="2800" b="0" i="1" smtClean="0">
                                  <a:latin typeface="Cambria Math" panose="02040503050406030204" pitchFamily="18" charset="0"/>
                                  <a:ea typeface="Helvetica Neue" charset="0"/>
                                  <a:cs typeface="Helvetica Neue" charset="0"/>
                                </a:rPr>
                                <m:t>⁡(</m:t>
                              </m:r>
                              <m:r>
                                <a:rPr lang="en-US" sz="2800" b="0" i="1" smtClean="0">
                                  <a:latin typeface="Cambria Math" panose="02040503050406030204" pitchFamily="18" charset="0"/>
                                  <a:ea typeface="Helvetica Neue" charset="0"/>
                                  <a:cs typeface="Helvetica Neue" charset="0"/>
                                </a:rPr>
                                <m:t>𝑁</m:t>
                              </m:r>
                              <m:d>
                                <m:dPr>
                                  <m:ctrlPr>
                                    <a:rPr lang="en-US" sz="2800" b="0" i="1" smtClean="0">
                                      <a:latin typeface="Cambria Math" panose="02040503050406030204" pitchFamily="18" charset="0"/>
                                      <a:ea typeface="Helvetica Neue" charset="0"/>
                                      <a:cs typeface="Helvetica Neue" charset="0"/>
                                    </a:rPr>
                                  </m:ctrlPr>
                                </m:dPr>
                                <m:e>
                                  <m:r>
                                    <a:rPr lang="en-US" sz="2800" b="0" i="1" smtClean="0">
                                      <a:latin typeface="Cambria Math" panose="02040503050406030204" pitchFamily="18" charset="0"/>
                                      <a:ea typeface="Cambria Math" panose="02040503050406030204" pitchFamily="18" charset="0"/>
                                      <a:cs typeface="Helvetica Neue" charset="0"/>
                                    </a:rPr>
                                    <m:t>𝜀</m:t>
                                  </m:r>
                                  <m:r>
                                    <a:rPr lang="en-US" sz="2800" b="0" i="1" smtClean="0">
                                      <a:latin typeface="Cambria Math" panose="02040503050406030204" pitchFamily="18" charset="0"/>
                                      <a:ea typeface="Cambria Math" panose="02040503050406030204" pitchFamily="18" charset="0"/>
                                      <a:cs typeface="Helvetica Neue" charset="0"/>
                                    </a:rPr>
                                    <m:t>;</m:t>
                                  </m:r>
                                  <m:r>
                                    <a:rPr lang="en-US" sz="2800" b="0" i="1" smtClean="0">
                                      <a:latin typeface="Cambria Math" panose="02040503050406030204" pitchFamily="18" charset="0"/>
                                      <a:ea typeface="Cambria Math" panose="02040503050406030204" pitchFamily="18" charset="0"/>
                                      <a:cs typeface="Helvetica Neue" charset="0"/>
                                    </a:rPr>
                                    <m:t>𝐴</m:t>
                                  </m:r>
                                </m:e>
                              </m:d>
                              <m:r>
                                <a:rPr lang="en-US" sz="2800" b="0" i="1" smtClean="0">
                                  <a:latin typeface="Cambria Math" panose="02040503050406030204" pitchFamily="18" charset="0"/>
                                  <a:ea typeface="Cambria Math" panose="02040503050406030204" pitchFamily="18" charset="0"/>
                                  <a:cs typeface="Helvetica Neue" charset="0"/>
                                </a:rPr>
                                <m:t>)</m:t>
                              </m:r>
                            </m:num>
                            <m:den>
                              <m:r>
                                <a:rPr lang="en-US" sz="2800" b="0" i="1" smtClean="0">
                                  <a:latin typeface="Cambria Math" panose="02040503050406030204" pitchFamily="18" charset="0"/>
                                  <a:ea typeface="Helvetica Neue" charset="0"/>
                                  <a:cs typeface="Helvetica Neue" charset="0"/>
                                </a:rPr>
                                <m:t>−</m:t>
                              </m:r>
                              <m:func>
                                <m:funcPr>
                                  <m:ctrlPr>
                                    <a:rPr lang="en-US" sz="2800" b="0" i="1" smtClean="0">
                                      <a:latin typeface="Cambria Math" panose="02040503050406030204" pitchFamily="18" charset="0"/>
                                      <a:ea typeface="Helvetica Neue" charset="0"/>
                                      <a:cs typeface="Helvetica Neue" charset="0"/>
                                    </a:rPr>
                                  </m:ctrlPr>
                                </m:funcPr>
                                <m:fName>
                                  <m:r>
                                    <m:rPr>
                                      <m:sty m:val="p"/>
                                    </m:rPr>
                                    <a:rPr lang="en-US" sz="2800" b="0" i="0" smtClean="0">
                                      <a:latin typeface="Cambria Math" panose="02040503050406030204" pitchFamily="18" charset="0"/>
                                      <a:ea typeface="Helvetica Neue" charset="0"/>
                                      <a:cs typeface="Helvetica Neue" charset="0"/>
                                    </a:rPr>
                                    <m:t>ln</m:t>
                                  </m:r>
                                </m:fName>
                                <m:e>
                                  <m:r>
                                    <a:rPr lang="en-US" sz="2800" b="0" i="1" smtClean="0">
                                      <a:latin typeface="Cambria Math" panose="02040503050406030204" pitchFamily="18" charset="0"/>
                                      <a:ea typeface="Cambria Math" panose="02040503050406030204" pitchFamily="18" charset="0"/>
                                      <a:cs typeface="Helvetica Neue" charset="0"/>
                                    </a:rPr>
                                    <m:t>𝜀</m:t>
                                  </m:r>
                                </m:e>
                              </m:func>
                            </m:den>
                          </m:f>
                        </m:e>
                      </m:func>
                      <m:r>
                        <a:rPr lang="en-US" sz="2800" b="0" i="1" smtClean="0">
                          <a:latin typeface="Cambria Math" panose="02040503050406030204" pitchFamily="18" charset="0"/>
                          <a:ea typeface="Helvetica Neue" charset="0"/>
                          <a:cs typeface="Helvetica Neue" charset="0"/>
                        </a:rPr>
                        <m:t> </m:t>
                      </m:r>
                    </m:oMath>
                  </m:oMathPara>
                </a14:m>
                <a:endParaRPr lang="en-US" sz="2800" b="0" i="1" dirty="0">
                  <a:latin typeface="Helvetica Neue" charset="0"/>
                  <a:ea typeface="Helvetica Neue" charset="0"/>
                  <a:cs typeface="Helvetica Neue" charset="0"/>
                </a:endParaRPr>
              </a:p>
              <a:p>
                <a:pPr algn="just"/>
                <a:r>
                  <a:rPr lang="en-US" sz="2800" i="1" dirty="0">
                    <a:latin typeface="Helvetica Neue" charset="0"/>
                    <a:ea typeface="Helvetica Neue" charset="0"/>
                    <a:cs typeface="Helvetica Neue" charset="0"/>
                  </a:rPr>
                  <a:t>where </a:t>
                </a:r>
                <a14:m>
                  <m:oMath xmlns:m="http://schemas.openxmlformats.org/officeDocument/2006/math">
                    <m:r>
                      <a:rPr lang="en-US" sz="2800" b="0" i="1" smtClean="0">
                        <a:latin typeface="Cambria Math" panose="02040503050406030204" pitchFamily="18" charset="0"/>
                        <a:ea typeface="Helvetica Neue" charset="0"/>
                        <a:cs typeface="Helvetica Neue" charset="0"/>
                      </a:rPr>
                      <m:t>𝑁</m:t>
                    </m:r>
                    <m:r>
                      <a:rPr lang="en-US" sz="2800" b="0" i="1" smtClean="0">
                        <a:latin typeface="Cambria Math" panose="02040503050406030204" pitchFamily="18" charset="0"/>
                        <a:ea typeface="Helvetica Neue" charset="0"/>
                        <a:cs typeface="Helvetica Neue" charset="0"/>
                      </a:rPr>
                      <m:t>(</m:t>
                    </m:r>
                    <m:r>
                      <a:rPr lang="en-US" sz="2800" b="0" i="1" smtClean="0">
                        <a:latin typeface="Cambria Math" panose="02040503050406030204" pitchFamily="18" charset="0"/>
                        <a:ea typeface="Cambria Math" panose="02040503050406030204" pitchFamily="18" charset="0"/>
                        <a:cs typeface="Helvetica Neue" charset="0"/>
                      </a:rPr>
                      <m:t>𝜀</m:t>
                    </m:r>
                    <m:r>
                      <a:rPr lang="en-US" sz="2800" b="0" i="1" smtClean="0">
                        <a:latin typeface="Cambria Math" panose="02040503050406030204" pitchFamily="18" charset="0"/>
                        <a:ea typeface="Cambria Math" panose="02040503050406030204" pitchFamily="18" charset="0"/>
                        <a:cs typeface="Helvetica Neue" charset="0"/>
                      </a:rPr>
                      <m:t>;</m:t>
                    </m:r>
                    <m:r>
                      <a:rPr lang="en-US" sz="2800" b="0" i="1" smtClean="0">
                        <a:latin typeface="Cambria Math" panose="02040503050406030204" pitchFamily="18" charset="0"/>
                        <a:ea typeface="Cambria Math" panose="02040503050406030204" pitchFamily="18" charset="0"/>
                        <a:cs typeface="Helvetica Neue" charset="0"/>
                      </a:rPr>
                      <m:t>𝐴</m:t>
                    </m:r>
                    <m:r>
                      <a:rPr lang="en-US" sz="2800" b="0" i="1" smtClean="0">
                        <a:latin typeface="Cambria Math" panose="02040503050406030204" pitchFamily="18" charset="0"/>
                        <a:ea typeface="Cambria Math" panose="02040503050406030204" pitchFamily="18" charset="0"/>
                        <a:cs typeface="Helvetica Neue" charset="0"/>
                      </a:rPr>
                      <m:t>)</m:t>
                    </m:r>
                  </m:oMath>
                </a14:m>
                <a:r>
                  <a:rPr lang="en-US" sz="2800" i="1" dirty="0">
                    <a:latin typeface="Helvetica Neue" charset="0"/>
                    <a:ea typeface="Helvetica Neue" charset="0"/>
                    <a:cs typeface="Helvetica Neue" charset="0"/>
                  </a:rPr>
                  <a:t> is number of </a:t>
                </a:r>
                <a14:m>
                  <m:oMath xmlns:m="http://schemas.openxmlformats.org/officeDocument/2006/math">
                    <m:r>
                      <a:rPr lang="en-US" sz="2800" i="1" smtClean="0">
                        <a:latin typeface="Cambria Math" panose="02040503050406030204" pitchFamily="18" charset="0"/>
                        <a:ea typeface="Cambria Math" panose="02040503050406030204" pitchFamily="18" charset="0"/>
                        <a:cs typeface="Helvetica Neue" charset="0"/>
                      </a:rPr>
                      <m:t>𝜀</m:t>
                    </m:r>
                    <m:r>
                      <a:rPr lang="en-US" sz="2800" b="0" i="1" smtClean="0">
                        <a:latin typeface="Cambria Math" panose="02040503050406030204" pitchFamily="18" charset="0"/>
                        <a:ea typeface="Cambria Math" panose="02040503050406030204" pitchFamily="18" charset="0"/>
                        <a:cs typeface="Helvetica Neue" charset="0"/>
                      </a:rPr>
                      <m:t> </m:t>
                    </m:r>
                  </m:oMath>
                </a14:m>
                <a:r>
                  <a:rPr lang="en-US" sz="2800" i="1" dirty="0">
                    <a:latin typeface="Helvetica Neue" charset="0"/>
                    <a:ea typeface="Helvetica Neue" charset="0"/>
                    <a:cs typeface="Helvetica Neue" charset="0"/>
                  </a:rPr>
                  <a:t>– cubes covering the set A. </a:t>
                </a:r>
              </a:p>
            </p:txBody>
          </p:sp>
        </mc:Choice>
        <mc:Fallback xmlns="">
          <p:sp>
            <p:nvSpPr>
              <p:cNvPr id="5" name="Прямоугольник 4">
                <a:extLst>
                  <a:ext uri="{FF2B5EF4-FFF2-40B4-BE49-F238E27FC236}">
                    <a16:creationId xmlns:a16="http://schemas.microsoft.com/office/drawing/2014/main" id="{EC69272C-9BF9-1D4F-8D03-CA2888BE854A}"/>
                  </a:ext>
                </a:extLst>
              </p:cNvPr>
              <p:cNvSpPr>
                <a:spLocks noRot="1" noChangeAspect="1" noMove="1" noResize="1" noEditPoints="1" noAdjustHandles="1" noChangeArrowheads="1" noChangeShapeType="1" noTextEdit="1"/>
              </p:cNvSpPr>
              <p:nvPr/>
            </p:nvSpPr>
            <p:spPr>
              <a:xfrm>
                <a:off x="88751" y="2164978"/>
                <a:ext cx="12044978" cy="3944670"/>
              </a:xfrm>
              <a:prstGeom prst="rect">
                <a:avLst/>
              </a:prstGeom>
              <a:blipFill>
                <a:blip r:embed="rId3"/>
                <a:stretch>
                  <a:fillRect l="-843" t="-1282" r="-1054" b="-3205"/>
                </a:stretch>
              </a:blipFill>
            </p:spPr>
            <p:txBody>
              <a:bodyPr/>
              <a:lstStyle/>
              <a:p>
                <a:r>
                  <a:rPr lang="ru-RU">
                    <a:noFill/>
                  </a:rPr>
                  <a:t> </a:t>
                </a:r>
              </a:p>
            </p:txBody>
          </p:sp>
        </mc:Fallback>
      </mc:AlternateContent>
    </p:spTree>
    <p:extLst>
      <p:ext uri="{BB962C8B-B14F-4D97-AF65-F5344CB8AC3E}">
        <p14:creationId xmlns:p14="http://schemas.microsoft.com/office/powerpoint/2010/main" val="370056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31371" y="188640"/>
            <a:ext cx="10972800" cy="2952328"/>
          </a:xfrm>
        </p:spPr>
        <p:txBody>
          <a:bodyPr>
            <a:normAutofit lnSpcReduction="10000"/>
          </a:bodyPr>
          <a:lstStyle/>
          <a:p>
            <a:pPr marL="0" indent="0" algn="just">
              <a:buNone/>
            </a:pPr>
            <a:r>
              <a:rPr lang="en-US" b="1" dirty="0"/>
              <a:t>Step 4</a:t>
            </a:r>
            <a:r>
              <a:rPr lang="ru-RU" b="1" dirty="0"/>
              <a:t>.</a:t>
            </a:r>
            <a:r>
              <a:rPr lang="en-US" b="1" dirty="0"/>
              <a:t> </a:t>
            </a:r>
            <a:r>
              <a:rPr lang="en-US" sz="4000" dirty="0"/>
              <a:t>Depending on the task, obtained contours can be made 1 pixel thick by fast thinning procedure. Original or thinned contours can used for recognition purposes, image comparing, edge detection, etc. </a:t>
            </a:r>
          </a:p>
          <a:p>
            <a:pPr algn="just"/>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 y="3962400"/>
            <a:ext cx="12045950"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616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a:extLst>
              <a:ext uri="{FF2B5EF4-FFF2-40B4-BE49-F238E27FC236}">
                <a16:creationId xmlns:a16="http://schemas.microsoft.com/office/drawing/2014/main" id="{1AF061BD-19AD-2B48-B4FC-7E2FE942A4F5}"/>
              </a:ext>
            </a:extLst>
          </p:cNvPr>
          <p:cNvSpPr txBox="1"/>
          <p:nvPr/>
        </p:nvSpPr>
        <p:spPr>
          <a:xfrm>
            <a:off x="7999035" y="122740"/>
            <a:ext cx="1906316" cy="339210"/>
          </a:xfrm>
          <a:prstGeom prst="rect">
            <a:avLst/>
          </a:prstGeom>
          <a:noFill/>
          <a:ln>
            <a:noFill/>
          </a:ln>
        </p:spPr>
        <p:txBody>
          <a:bodyPr anchor="ctr"/>
          <a:lstStyle/>
          <a:p>
            <a:pPr marL="360" algn="just">
              <a:buClr>
                <a:srgbClr val="000000"/>
              </a:buClr>
            </a:pPr>
            <a:r>
              <a:rPr lang="en-US" sz="2000" spc="-1" dirty="0">
                <a:solidFill>
                  <a:srgbClr val="000000"/>
                </a:solidFill>
                <a:uFill>
                  <a:solidFill>
                    <a:srgbClr val="FFFFFF"/>
                  </a:solidFill>
                </a:uFill>
              </a:rPr>
              <a:t>Canny algorithm</a:t>
            </a:r>
            <a:endParaRPr lang="ru-RU" sz="2000" spc="-1" dirty="0">
              <a:solidFill>
                <a:srgbClr val="000000"/>
              </a:solidFill>
              <a:uFill>
                <a:solidFill>
                  <a:srgbClr val="FFFFFF"/>
                </a:solidFill>
              </a:uFill>
            </a:endParaRPr>
          </a:p>
        </p:txBody>
      </p:sp>
      <p:sp>
        <p:nvSpPr>
          <p:cNvPr id="8" name="TextShape 2">
            <a:extLst>
              <a:ext uri="{FF2B5EF4-FFF2-40B4-BE49-F238E27FC236}">
                <a16:creationId xmlns:a16="http://schemas.microsoft.com/office/drawing/2014/main" id="{D5AF71AE-4343-4742-83DA-E558FBFF67E4}"/>
              </a:ext>
            </a:extLst>
          </p:cNvPr>
          <p:cNvSpPr txBox="1"/>
          <p:nvPr/>
        </p:nvSpPr>
        <p:spPr>
          <a:xfrm>
            <a:off x="7048616" y="1981335"/>
            <a:ext cx="4068277" cy="313005"/>
          </a:xfrm>
          <a:prstGeom prst="rect">
            <a:avLst/>
          </a:prstGeom>
          <a:noFill/>
          <a:ln>
            <a:noFill/>
          </a:ln>
        </p:spPr>
        <p:txBody>
          <a:bodyPr anchor="ctr"/>
          <a:lstStyle/>
          <a:p>
            <a:pPr marL="360" algn="just">
              <a:lnSpc>
                <a:spcPct val="100000"/>
              </a:lnSpc>
              <a:buClr>
                <a:srgbClr val="000000"/>
              </a:buClr>
            </a:pPr>
            <a:r>
              <a:rPr lang="en-US" sz="2000" b="0" strike="noStrike" spc="-1" dirty="0">
                <a:solidFill>
                  <a:srgbClr val="000000"/>
                </a:solidFill>
                <a:uFill>
                  <a:solidFill>
                    <a:srgbClr val="FFFFFF"/>
                  </a:solidFill>
                </a:uFill>
                <a:latin typeface="Arial"/>
              </a:rPr>
              <a:t>GC Grayscale</a:t>
            </a:r>
            <a:r>
              <a:rPr lang="ru-RU" sz="2000" b="0" strike="noStrike" spc="-1" dirty="0">
                <a:solidFill>
                  <a:srgbClr val="000000"/>
                </a:solidFill>
                <a:uFill>
                  <a:solidFill>
                    <a:srgbClr val="FFFFFF"/>
                  </a:solidFill>
                </a:uFill>
                <a:latin typeface="Arial"/>
              </a:rPr>
              <a:t> (</a:t>
            </a:r>
            <a:r>
              <a:rPr lang="en-US" sz="2000" b="0" strike="noStrike" spc="-1" dirty="0">
                <a:solidFill>
                  <a:srgbClr val="000000"/>
                </a:solidFill>
                <a:uFill>
                  <a:solidFill>
                    <a:srgbClr val="FFFFFF"/>
                  </a:solidFill>
                </a:uFill>
                <a:latin typeface="Arial"/>
              </a:rPr>
              <a:t>without thinning)</a:t>
            </a:r>
            <a:endParaRPr lang="ru-RU" sz="2000" b="0" strike="noStrike" spc="-1" dirty="0">
              <a:solidFill>
                <a:srgbClr val="000000"/>
              </a:solidFill>
              <a:uFill>
                <a:solidFill>
                  <a:srgbClr val="FFFFFF"/>
                </a:solidFill>
              </a:uFill>
              <a:latin typeface="Arial"/>
            </a:endParaRPr>
          </a:p>
        </p:txBody>
      </p:sp>
      <p:sp>
        <p:nvSpPr>
          <p:cNvPr id="10" name="TextShape 2">
            <a:extLst>
              <a:ext uri="{FF2B5EF4-FFF2-40B4-BE49-F238E27FC236}">
                <a16:creationId xmlns:a16="http://schemas.microsoft.com/office/drawing/2014/main" id="{460922F0-E1EF-B345-8627-354F5FB50B30}"/>
              </a:ext>
            </a:extLst>
          </p:cNvPr>
          <p:cNvSpPr txBox="1"/>
          <p:nvPr/>
        </p:nvSpPr>
        <p:spPr>
          <a:xfrm>
            <a:off x="4283669" y="3794814"/>
            <a:ext cx="3891196" cy="323753"/>
          </a:xfrm>
          <a:prstGeom prst="rect">
            <a:avLst/>
          </a:prstGeom>
          <a:noFill/>
          <a:ln>
            <a:noFill/>
          </a:ln>
        </p:spPr>
        <p:txBody>
          <a:bodyPr anchor="ctr"/>
          <a:lstStyle/>
          <a:p>
            <a:pPr marL="360" algn="ctr">
              <a:lnSpc>
                <a:spcPct val="100000"/>
              </a:lnSpc>
              <a:buClr>
                <a:srgbClr val="000000"/>
              </a:buClr>
            </a:pPr>
            <a:r>
              <a:rPr lang="en-US" sz="2000" b="0" strike="noStrike" spc="-1" dirty="0">
                <a:solidFill>
                  <a:srgbClr val="000000"/>
                </a:solidFill>
                <a:uFill>
                  <a:solidFill>
                    <a:srgbClr val="FFFFFF"/>
                  </a:solidFill>
                </a:uFill>
                <a:latin typeface="Arial"/>
              </a:rPr>
              <a:t>GC Grayscale</a:t>
            </a:r>
            <a:r>
              <a:rPr lang="ru-RU" sz="2000" b="0" strike="noStrike" spc="-1" dirty="0">
                <a:solidFill>
                  <a:srgbClr val="000000"/>
                </a:solidFill>
                <a:uFill>
                  <a:solidFill>
                    <a:srgbClr val="FFFFFF"/>
                  </a:solidFill>
                </a:uFill>
                <a:latin typeface="Arial"/>
              </a:rPr>
              <a:t> (</a:t>
            </a:r>
            <a:r>
              <a:rPr lang="en-US" sz="2000" b="0" strike="noStrike" spc="-1" dirty="0">
                <a:solidFill>
                  <a:srgbClr val="000000"/>
                </a:solidFill>
                <a:uFill>
                  <a:solidFill>
                    <a:srgbClr val="FFFFFF"/>
                  </a:solidFill>
                </a:uFill>
                <a:latin typeface="Arial"/>
              </a:rPr>
              <a:t>with thinning)</a:t>
            </a:r>
            <a:endParaRPr lang="ru-RU" sz="2000" b="0" strike="noStrike" spc="-1" dirty="0">
              <a:solidFill>
                <a:srgbClr val="000000"/>
              </a:solidFill>
              <a:uFill>
                <a:solidFill>
                  <a:srgbClr val="FFFFFF"/>
                </a:solidFill>
              </a:uFill>
              <a:latin typeface="Arial"/>
            </a:endParaRPr>
          </a:p>
        </p:txBody>
      </p:sp>
      <p:pic>
        <p:nvPicPr>
          <p:cNvPr id="13" name="Рисунок 12">
            <a:extLst>
              <a:ext uri="{FF2B5EF4-FFF2-40B4-BE49-F238E27FC236}">
                <a16:creationId xmlns:a16="http://schemas.microsoft.com/office/drawing/2014/main" id="{0B35C75A-91B4-DF45-AD6F-CECCEEAA88B0}"/>
              </a:ext>
            </a:extLst>
          </p:cNvPr>
          <p:cNvPicPr>
            <a:picLocks noChangeAspect="1"/>
          </p:cNvPicPr>
          <p:nvPr/>
        </p:nvPicPr>
        <p:blipFill>
          <a:blip r:embed="rId2"/>
          <a:stretch>
            <a:fillRect/>
          </a:stretch>
        </p:blipFill>
        <p:spPr>
          <a:xfrm>
            <a:off x="972681" y="461950"/>
            <a:ext cx="4218299" cy="3163725"/>
          </a:xfrm>
          <a:prstGeom prst="rect">
            <a:avLst/>
          </a:prstGeom>
        </p:spPr>
      </p:pic>
      <p:pic>
        <p:nvPicPr>
          <p:cNvPr id="15" name="Рисунок 14">
            <a:extLst>
              <a:ext uri="{FF2B5EF4-FFF2-40B4-BE49-F238E27FC236}">
                <a16:creationId xmlns:a16="http://schemas.microsoft.com/office/drawing/2014/main" id="{C96F5759-FA6B-E844-89C8-0BFD61EF00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9907" y="541494"/>
            <a:ext cx="6212378" cy="1277109"/>
          </a:xfrm>
          <a:prstGeom prst="rect">
            <a:avLst/>
          </a:prstGeom>
        </p:spPr>
      </p:pic>
      <p:pic>
        <p:nvPicPr>
          <p:cNvPr id="17" name="Рисунок 16">
            <a:extLst>
              <a:ext uri="{FF2B5EF4-FFF2-40B4-BE49-F238E27FC236}">
                <a16:creationId xmlns:a16="http://schemas.microsoft.com/office/drawing/2014/main" id="{FC17D8BF-B201-5C4D-B3CA-DB043FD17C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79907" y="2368090"/>
            <a:ext cx="6212378" cy="1268725"/>
          </a:xfrm>
          <a:prstGeom prst="rect">
            <a:avLst/>
          </a:prstGeom>
        </p:spPr>
      </p:pic>
      <p:pic>
        <p:nvPicPr>
          <p:cNvPr id="19" name="Рисунок 18">
            <a:extLst>
              <a:ext uri="{FF2B5EF4-FFF2-40B4-BE49-F238E27FC236}">
                <a16:creationId xmlns:a16="http://schemas.microsoft.com/office/drawing/2014/main" id="{A2B46CAF-66ED-1646-A40F-4C7876ECD3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8979" y="4287706"/>
            <a:ext cx="11220577" cy="2322857"/>
          </a:xfrm>
          <a:prstGeom prst="rect">
            <a:avLst/>
          </a:prstGeom>
        </p:spPr>
      </p:pic>
      <p:cxnSp>
        <p:nvCxnSpPr>
          <p:cNvPr id="21" name="Прямая со стрелкой 20">
            <a:extLst>
              <a:ext uri="{FF2B5EF4-FFF2-40B4-BE49-F238E27FC236}">
                <a16:creationId xmlns:a16="http://schemas.microsoft.com/office/drawing/2014/main" id="{E42B7F6E-FE1E-1947-9393-A6BA31FD3553}"/>
              </a:ext>
            </a:extLst>
          </p:cNvPr>
          <p:cNvCxnSpPr>
            <a:cxnSpLocks/>
          </p:cNvCxnSpPr>
          <p:nvPr/>
        </p:nvCxnSpPr>
        <p:spPr>
          <a:xfrm>
            <a:off x="2622550" y="1526059"/>
            <a:ext cx="3157357" cy="6935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a:extLst>
              <a:ext uri="{FF2B5EF4-FFF2-40B4-BE49-F238E27FC236}">
                <a16:creationId xmlns:a16="http://schemas.microsoft.com/office/drawing/2014/main" id="{42ED4C13-D803-2845-8AFC-6DF1118AE59B}"/>
              </a:ext>
            </a:extLst>
          </p:cNvPr>
          <p:cNvCxnSpPr>
            <a:cxnSpLocks/>
          </p:cNvCxnSpPr>
          <p:nvPr/>
        </p:nvCxnSpPr>
        <p:spPr>
          <a:xfrm>
            <a:off x="2622550" y="1526059"/>
            <a:ext cx="3259107" cy="1133459"/>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a:extLst>
              <a:ext uri="{FF2B5EF4-FFF2-40B4-BE49-F238E27FC236}">
                <a16:creationId xmlns:a16="http://schemas.microsoft.com/office/drawing/2014/main" id="{57A60EEB-ED9C-224E-BCCB-9D4C9CE40C05}"/>
              </a:ext>
            </a:extLst>
          </p:cNvPr>
          <p:cNvCxnSpPr>
            <a:cxnSpLocks/>
          </p:cNvCxnSpPr>
          <p:nvPr/>
        </p:nvCxnSpPr>
        <p:spPr>
          <a:xfrm>
            <a:off x="2622550" y="1526059"/>
            <a:ext cx="1344766" cy="2761647"/>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20463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63895" y="268941"/>
            <a:ext cx="5601853" cy="528514"/>
          </a:xfrm>
        </p:spPr>
        <p:txBody>
          <a:bodyPr/>
          <a:lstStyle/>
          <a:p>
            <a:pPr algn="ctr"/>
            <a:r>
              <a:rPr lang="en-US" sz="2800" b="1" dirty="0"/>
              <a:t>Flowers from </a:t>
            </a:r>
            <a:r>
              <a:rPr lang="en-US" sz="2800" b="1" dirty="0" err="1"/>
              <a:t>Zlatibor</a:t>
            </a:r>
            <a:r>
              <a:rPr lang="en-US" sz="2800" b="1" dirty="0"/>
              <a:t> (2016)</a:t>
            </a:r>
            <a:endParaRPr lang="ru-RU" sz="2800" b="1" dirty="0"/>
          </a:p>
        </p:txBody>
      </p:sp>
      <p:sp>
        <p:nvSpPr>
          <p:cNvPr id="3" name="Подзаголовок 2"/>
          <p:cNvSpPr>
            <a:spLocks noGrp="1"/>
          </p:cNvSpPr>
          <p:nvPr>
            <p:ph type="subTitle"/>
          </p:nvPr>
        </p:nvSpPr>
        <p:spPr>
          <a:xfrm>
            <a:off x="9544692" y="3133617"/>
            <a:ext cx="2126751" cy="1160981"/>
          </a:xfrm>
        </p:spPr>
        <p:txBody>
          <a:bodyPr/>
          <a:lstStyle/>
          <a:p>
            <a:r>
              <a:rPr lang="en-US" sz="2000" dirty="0"/>
              <a:t>3264x2448 </a:t>
            </a:r>
            <a:r>
              <a:rPr lang="en-US" sz="2000" dirty="0" err="1"/>
              <a:t>pt</a:t>
            </a:r>
            <a:endParaRPr lang="ru-RU" sz="20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6741" y="1006867"/>
            <a:ext cx="7476162" cy="5607122"/>
          </a:xfrm>
          <a:prstGeom prst="rect">
            <a:avLst/>
          </a:prstGeom>
        </p:spPr>
      </p:pic>
    </p:spTree>
    <p:extLst>
      <p:ext uri="{BB962C8B-B14F-4D97-AF65-F5344CB8AC3E}">
        <p14:creationId xmlns:p14="http://schemas.microsoft.com/office/powerpoint/2010/main" val="38985398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C4B81ED-F391-9646-A7AE-1AA6E3D0F3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344" y="1046152"/>
            <a:ext cx="5986232" cy="4489674"/>
          </a:xfrm>
          <a:prstGeom prst="rect">
            <a:avLst/>
          </a:prstGeom>
        </p:spPr>
      </p:pic>
      <p:sp>
        <p:nvSpPr>
          <p:cNvPr id="5" name="Прямоугольник 4">
            <a:extLst>
              <a:ext uri="{FF2B5EF4-FFF2-40B4-BE49-F238E27FC236}">
                <a16:creationId xmlns:a16="http://schemas.microsoft.com/office/drawing/2014/main" id="{82CECD94-A785-4346-96C1-40AC9CBEE9C3}"/>
              </a:ext>
            </a:extLst>
          </p:cNvPr>
          <p:cNvSpPr/>
          <p:nvPr/>
        </p:nvSpPr>
        <p:spPr>
          <a:xfrm>
            <a:off x="1982560" y="505751"/>
            <a:ext cx="1724467" cy="369332"/>
          </a:xfrm>
          <a:prstGeom prst="rect">
            <a:avLst/>
          </a:prstGeom>
        </p:spPr>
        <p:txBody>
          <a:bodyPr wrap="square">
            <a:spAutoFit/>
          </a:bodyPr>
          <a:lstStyle/>
          <a:p>
            <a:r>
              <a:rPr lang="en-US" dirty="0"/>
              <a:t>Canny algorithm</a:t>
            </a:r>
            <a:endParaRPr lang="ru-RU" dirty="0"/>
          </a:p>
        </p:txBody>
      </p:sp>
      <p:sp>
        <p:nvSpPr>
          <p:cNvPr id="7" name="Прямоугольник 6">
            <a:extLst>
              <a:ext uri="{FF2B5EF4-FFF2-40B4-BE49-F238E27FC236}">
                <a16:creationId xmlns:a16="http://schemas.microsoft.com/office/drawing/2014/main" id="{83773E7E-B77F-2B4E-A506-EA2FF03D2DC6}"/>
              </a:ext>
            </a:extLst>
          </p:cNvPr>
          <p:cNvSpPr/>
          <p:nvPr/>
        </p:nvSpPr>
        <p:spPr>
          <a:xfrm>
            <a:off x="8601126" y="505751"/>
            <a:ext cx="1415772" cy="369332"/>
          </a:xfrm>
          <a:prstGeom prst="rect">
            <a:avLst/>
          </a:prstGeom>
        </p:spPr>
        <p:txBody>
          <a:bodyPr wrap="none">
            <a:spAutoFit/>
          </a:bodyPr>
          <a:lstStyle/>
          <a:p>
            <a:r>
              <a:rPr lang="en-US" dirty="0"/>
              <a:t>GC algorithm</a:t>
            </a:r>
            <a:endParaRPr lang="en-US" dirty="0">
              <a:solidFill>
                <a:srgbClr val="FF0000"/>
              </a:solidFill>
            </a:endParaRPr>
          </a:p>
        </p:txBody>
      </p:sp>
      <p:pic>
        <p:nvPicPr>
          <p:cNvPr id="8" name="Рисунок 7">
            <a:extLst>
              <a:ext uri="{FF2B5EF4-FFF2-40B4-BE49-F238E27FC236}">
                <a16:creationId xmlns:a16="http://schemas.microsoft.com/office/drawing/2014/main" id="{BB5F4696-9AAD-D24C-9753-2A624D7016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7019" y="1046151"/>
            <a:ext cx="5986233" cy="4489675"/>
          </a:xfrm>
          <a:prstGeom prst="rect">
            <a:avLst/>
          </a:prstGeom>
        </p:spPr>
      </p:pic>
    </p:spTree>
    <p:extLst>
      <p:ext uri="{BB962C8B-B14F-4D97-AF65-F5344CB8AC3E}">
        <p14:creationId xmlns:p14="http://schemas.microsoft.com/office/powerpoint/2010/main" val="2537776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51442B28-DA4C-5549-AA01-33D731D05CBE}"/>
              </a:ext>
            </a:extLst>
          </p:cNvPr>
          <p:cNvSpPr txBox="1"/>
          <p:nvPr/>
        </p:nvSpPr>
        <p:spPr>
          <a:xfrm>
            <a:off x="2309602" y="73740"/>
            <a:ext cx="6999219" cy="479564"/>
          </a:xfrm>
          <a:prstGeom prst="rect">
            <a:avLst/>
          </a:prstGeom>
          <a:noFill/>
          <a:ln>
            <a:noFill/>
          </a:ln>
        </p:spPr>
        <p:txBody>
          <a:bodyPr anchor="ctr"/>
          <a:lstStyle/>
          <a:p>
            <a:pPr marL="360" algn="just">
              <a:lnSpc>
                <a:spcPct val="100000"/>
              </a:lnSpc>
              <a:buClr>
                <a:srgbClr val="000000"/>
              </a:buClr>
            </a:pPr>
            <a:r>
              <a:rPr lang="ru-RU" sz="2400" b="1" i="1" spc="-1" dirty="0">
                <a:solidFill>
                  <a:srgbClr val="000000"/>
                </a:solidFill>
                <a:uFill>
                  <a:solidFill>
                    <a:srgbClr val="FFFFFF"/>
                  </a:solidFill>
                </a:uFill>
                <a:latin typeface="Arial"/>
              </a:rPr>
              <a:t> </a:t>
            </a:r>
            <a:r>
              <a:rPr lang="en-US" sz="2400" b="1" i="1" spc="-1" dirty="0">
                <a:solidFill>
                  <a:srgbClr val="000000"/>
                </a:solidFill>
                <a:uFill>
                  <a:solidFill>
                    <a:srgbClr val="FFFFFF"/>
                  </a:solidFill>
                </a:uFill>
                <a:latin typeface="Arial"/>
              </a:rPr>
              <a:t>Old book </a:t>
            </a:r>
            <a:r>
              <a:rPr lang="ru-RU" sz="2400" b="1" i="1" spc="-1" dirty="0">
                <a:solidFill>
                  <a:srgbClr val="000000"/>
                </a:solidFill>
                <a:uFill>
                  <a:solidFill>
                    <a:srgbClr val="FFFFFF"/>
                  </a:solidFill>
                </a:uFill>
                <a:latin typeface="Arial"/>
              </a:rPr>
              <a:t>(</a:t>
            </a:r>
            <a:r>
              <a:rPr lang="en-US" sz="2400" b="1" i="1" spc="-1" dirty="0">
                <a:solidFill>
                  <a:srgbClr val="000000"/>
                </a:solidFill>
                <a:uFill>
                  <a:solidFill>
                    <a:srgbClr val="FFFFFF"/>
                  </a:solidFill>
                </a:uFill>
                <a:latin typeface="Arial"/>
              </a:rPr>
              <a:t>image with raster</a:t>
            </a:r>
            <a:r>
              <a:rPr lang="ru-RU" sz="2400" b="1" i="1" spc="-1" dirty="0">
                <a:solidFill>
                  <a:srgbClr val="000000"/>
                </a:solidFill>
                <a:uFill>
                  <a:solidFill>
                    <a:srgbClr val="FFFFFF"/>
                  </a:solidFill>
                </a:uFill>
                <a:latin typeface="Arial"/>
              </a:rPr>
              <a:t>, </a:t>
            </a:r>
            <a:r>
              <a:rPr lang="en-US" sz="2400" b="1" i="1" strike="noStrike" spc="-1" dirty="0">
                <a:solidFill>
                  <a:srgbClr val="000000"/>
                </a:solidFill>
                <a:uFill>
                  <a:solidFill>
                    <a:srgbClr val="FFFFFF"/>
                  </a:solidFill>
                </a:uFill>
                <a:latin typeface="Arial"/>
              </a:rPr>
              <a:t>size</a:t>
            </a:r>
            <a:r>
              <a:rPr lang="ru-RU" sz="2400" b="1" i="1" strike="noStrike" spc="-1" dirty="0">
                <a:solidFill>
                  <a:srgbClr val="000000"/>
                </a:solidFill>
                <a:uFill>
                  <a:solidFill>
                    <a:srgbClr val="FFFFFF"/>
                  </a:solidFill>
                </a:uFill>
                <a:latin typeface="Arial"/>
              </a:rPr>
              <a:t>: 3600 х 5600</a:t>
            </a:r>
            <a:r>
              <a:rPr lang="en-US" sz="2400" b="1" i="1" strike="noStrike" spc="-1" dirty="0">
                <a:solidFill>
                  <a:srgbClr val="000000"/>
                </a:solidFill>
                <a:uFill>
                  <a:solidFill>
                    <a:srgbClr val="FFFFFF"/>
                  </a:solidFill>
                </a:uFill>
                <a:latin typeface="Arial"/>
              </a:rPr>
              <a:t>)</a:t>
            </a:r>
            <a:endParaRPr lang="ru-RU" sz="2400" b="1" i="1" strike="noStrike" spc="-1" dirty="0">
              <a:solidFill>
                <a:srgbClr val="000000"/>
              </a:solidFill>
              <a:uFill>
                <a:solidFill>
                  <a:srgbClr val="FFFFFF"/>
                </a:solidFill>
              </a:uFill>
              <a:latin typeface="Arial"/>
            </a:endParaRPr>
          </a:p>
        </p:txBody>
      </p:sp>
      <p:pic>
        <p:nvPicPr>
          <p:cNvPr id="5" name="Рисунок 4">
            <a:extLst>
              <a:ext uri="{FF2B5EF4-FFF2-40B4-BE49-F238E27FC236}">
                <a16:creationId xmlns:a16="http://schemas.microsoft.com/office/drawing/2014/main" id="{D3B93B79-E75D-3D4B-AD63-A30B04E406A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37711" y="619601"/>
            <a:ext cx="3943002" cy="6187235"/>
          </a:xfrm>
          <a:prstGeom prst="rect">
            <a:avLst/>
          </a:prstGeom>
        </p:spPr>
      </p:pic>
    </p:spTree>
    <p:extLst>
      <p:ext uri="{BB962C8B-B14F-4D97-AF65-F5344CB8AC3E}">
        <p14:creationId xmlns:p14="http://schemas.microsoft.com/office/powerpoint/2010/main" val="17648720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0870C149-B73F-6C40-8BBA-AB18589A5B20}"/>
              </a:ext>
            </a:extLst>
          </p:cNvPr>
          <p:cNvSpPr txBox="1"/>
          <p:nvPr/>
        </p:nvSpPr>
        <p:spPr>
          <a:xfrm>
            <a:off x="1913148" y="102231"/>
            <a:ext cx="2038959" cy="317231"/>
          </a:xfrm>
          <a:prstGeom prst="rect">
            <a:avLst/>
          </a:prstGeom>
          <a:noFill/>
          <a:ln>
            <a:noFill/>
          </a:ln>
        </p:spPr>
        <p:txBody>
          <a:bodyPr anchor="ctr"/>
          <a:lstStyle/>
          <a:p>
            <a:pPr marL="360" algn="just">
              <a:lnSpc>
                <a:spcPct val="100000"/>
              </a:lnSpc>
              <a:buClr>
                <a:srgbClr val="000000"/>
              </a:buClr>
            </a:pPr>
            <a:r>
              <a:rPr lang="en-US" sz="2000" spc="-1" dirty="0">
                <a:solidFill>
                  <a:srgbClr val="000000"/>
                </a:solidFill>
                <a:uFill>
                  <a:solidFill>
                    <a:srgbClr val="FFFFFF"/>
                  </a:solidFill>
                </a:uFill>
                <a:latin typeface="Arial"/>
              </a:rPr>
              <a:t>Canny algorithm</a:t>
            </a:r>
            <a:endParaRPr lang="ru-RU" sz="2000" b="0" strike="noStrike" spc="-1" dirty="0">
              <a:solidFill>
                <a:srgbClr val="000000"/>
              </a:solidFill>
              <a:uFill>
                <a:solidFill>
                  <a:srgbClr val="FFFFFF"/>
                </a:solidFill>
              </a:uFill>
              <a:latin typeface="Arial"/>
            </a:endParaRPr>
          </a:p>
        </p:txBody>
      </p:sp>
      <p:sp>
        <p:nvSpPr>
          <p:cNvPr id="5" name="TextShape 2">
            <a:extLst>
              <a:ext uri="{FF2B5EF4-FFF2-40B4-BE49-F238E27FC236}">
                <a16:creationId xmlns:a16="http://schemas.microsoft.com/office/drawing/2014/main" id="{17CDB4E0-824F-D34F-8F35-3539D066453C}"/>
              </a:ext>
            </a:extLst>
          </p:cNvPr>
          <p:cNvSpPr txBox="1"/>
          <p:nvPr/>
        </p:nvSpPr>
        <p:spPr>
          <a:xfrm>
            <a:off x="7697909" y="54940"/>
            <a:ext cx="1783349" cy="411811"/>
          </a:xfrm>
          <a:prstGeom prst="rect">
            <a:avLst/>
          </a:prstGeom>
          <a:noFill/>
          <a:ln>
            <a:noFill/>
          </a:ln>
        </p:spPr>
        <p:txBody>
          <a:bodyPr anchor="ctr"/>
          <a:lstStyle/>
          <a:p>
            <a:pPr marL="360" algn="just">
              <a:lnSpc>
                <a:spcPct val="100000"/>
              </a:lnSpc>
              <a:buClr>
                <a:srgbClr val="000000"/>
              </a:buClr>
            </a:pPr>
            <a:r>
              <a:rPr lang="en-US" sz="2000" b="0" strike="noStrike" spc="-1" dirty="0">
                <a:solidFill>
                  <a:srgbClr val="000000"/>
                </a:solidFill>
                <a:uFill>
                  <a:solidFill>
                    <a:srgbClr val="FFFFFF"/>
                  </a:solidFill>
                </a:uFill>
                <a:latin typeface="Arial"/>
              </a:rPr>
              <a:t>GC algorithm</a:t>
            </a:r>
            <a:endParaRPr lang="ru-RU" sz="2000" b="0" strike="noStrike" spc="-1" dirty="0">
              <a:solidFill>
                <a:srgbClr val="000000"/>
              </a:solidFill>
              <a:uFill>
                <a:solidFill>
                  <a:srgbClr val="FFFFFF"/>
                </a:solidFill>
              </a:uFill>
              <a:latin typeface="Arial"/>
            </a:endParaRPr>
          </a:p>
        </p:txBody>
      </p:sp>
      <p:pic>
        <p:nvPicPr>
          <p:cNvPr id="8" name="Рисунок 7">
            <a:extLst>
              <a:ext uri="{FF2B5EF4-FFF2-40B4-BE49-F238E27FC236}">
                <a16:creationId xmlns:a16="http://schemas.microsoft.com/office/drawing/2014/main" id="{AD5551A0-31DE-3B44-B37C-E3B365224C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278" y="452449"/>
            <a:ext cx="4036984" cy="6335234"/>
          </a:xfrm>
          <a:prstGeom prst="rect">
            <a:avLst/>
          </a:prstGeom>
        </p:spPr>
      </p:pic>
      <p:pic>
        <p:nvPicPr>
          <p:cNvPr id="9" name="Рисунок 8">
            <a:extLst>
              <a:ext uri="{FF2B5EF4-FFF2-40B4-BE49-F238E27FC236}">
                <a16:creationId xmlns:a16="http://schemas.microsoft.com/office/drawing/2014/main" id="{8A7D2CC1-7C30-D14E-B5F1-1B91AC9F6C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71449" y="471714"/>
            <a:ext cx="4036268" cy="6334111"/>
          </a:xfrm>
          <a:prstGeom prst="rect">
            <a:avLst/>
          </a:prstGeom>
        </p:spPr>
      </p:pic>
    </p:spTree>
    <p:extLst>
      <p:ext uri="{BB962C8B-B14F-4D97-AF65-F5344CB8AC3E}">
        <p14:creationId xmlns:p14="http://schemas.microsoft.com/office/powerpoint/2010/main" val="3208412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7425B6F4-2091-1F46-B6B0-63F0F44634A3}"/>
              </a:ext>
            </a:extLst>
          </p:cNvPr>
          <p:cNvSpPr txBox="1"/>
          <p:nvPr/>
        </p:nvSpPr>
        <p:spPr>
          <a:xfrm>
            <a:off x="427247" y="4193802"/>
            <a:ext cx="2038959" cy="317231"/>
          </a:xfrm>
          <a:prstGeom prst="rect">
            <a:avLst/>
          </a:prstGeom>
          <a:noFill/>
          <a:ln>
            <a:noFill/>
          </a:ln>
        </p:spPr>
        <p:txBody>
          <a:bodyPr anchor="ctr"/>
          <a:lstStyle/>
          <a:p>
            <a:pPr marL="360" algn="just">
              <a:lnSpc>
                <a:spcPct val="100000"/>
              </a:lnSpc>
              <a:buClr>
                <a:srgbClr val="000000"/>
              </a:buClr>
            </a:pPr>
            <a:r>
              <a:rPr lang="en-US" sz="2000" spc="-1" dirty="0">
                <a:solidFill>
                  <a:srgbClr val="000000"/>
                </a:solidFill>
                <a:uFill>
                  <a:solidFill>
                    <a:srgbClr val="FFFFFF"/>
                  </a:solidFill>
                </a:uFill>
                <a:latin typeface="Arial"/>
              </a:rPr>
              <a:t>Canny algorithm</a:t>
            </a:r>
            <a:endParaRPr lang="ru-RU" sz="2000" b="0" strike="noStrike" spc="-1" dirty="0">
              <a:solidFill>
                <a:srgbClr val="000000"/>
              </a:solidFill>
              <a:uFill>
                <a:solidFill>
                  <a:srgbClr val="FFFFFF"/>
                </a:solidFill>
              </a:uFill>
              <a:latin typeface="Arial"/>
            </a:endParaRPr>
          </a:p>
        </p:txBody>
      </p:sp>
      <p:sp>
        <p:nvSpPr>
          <p:cNvPr id="5" name="TextShape 2">
            <a:extLst>
              <a:ext uri="{FF2B5EF4-FFF2-40B4-BE49-F238E27FC236}">
                <a16:creationId xmlns:a16="http://schemas.microsoft.com/office/drawing/2014/main" id="{7D72D526-A4DA-A341-9A6A-C85DF7E9A4DD}"/>
              </a:ext>
            </a:extLst>
          </p:cNvPr>
          <p:cNvSpPr txBox="1"/>
          <p:nvPr/>
        </p:nvSpPr>
        <p:spPr>
          <a:xfrm>
            <a:off x="9681075" y="2263229"/>
            <a:ext cx="1783349" cy="411811"/>
          </a:xfrm>
          <a:prstGeom prst="rect">
            <a:avLst/>
          </a:prstGeom>
          <a:noFill/>
          <a:ln>
            <a:noFill/>
          </a:ln>
        </p:spPr>
        <p:txBody>
          <a:bodyPr anchor="ctr"/>
          <a:lstStyle/>
          <a:p>
            <a:pPr marL="360" algn="just">
              <a:lnSpc>
                <a:spcPct val="100000"/>
              </a:lnSpc>
              <a:buClr>
                <a:srgbClr val="000000"/>
              </a:buClr>
            </a:pPr>
            <a:r>
              <a:rPr lang="en-US" sz="2000" b="0" strike="noStrike" spc="-1" dirty="0">
                <a:solidFill>
                  <a:srgbClr val="000000"/>
                </a:solidFill>
                <a:uFill>
                  <a:solidFill>
                    <a:srgbClr val="FFFFFF"/>
                  </a:solidFill>
                </a:uFill>
                <a:latin typeface="Arial"/>
              </a:rPr>
              <a:t>GC algorithm</a:t>
            </a:r>
            <a:endParaRPr lang="ru-RU" sz="2000" b="0" strike="noStrike" spc="-1" dirty="0">
              <a:solidFill>
                <a:srgbClr val="000000"/>
              </a:solidFill>
              <a:uFill>
                <a:solidFill>
                  <a:srgbClr val="FFFFFF"/>
                </a:solidFill>
              </a:uFill>
              <a:latin typeface="Arial"/>
            </a:endParaRPr>
          </a:p>
        </p:txBody>
      </p:sp>
      <p:pic>
        <p:nvPicPr>
          <p:cNvPr id="7" name="Рисунок 6">
            <a:extLst>
              <a:ext uri="{FF2B5EF4-FFF2-40B4-BE49-F238E27FC236}">
                <a16:creationId xmlns:a16="http://schemas.microsoft.com/office/drawing/2014/main" id="{643886D7-F0E6-DC47-BF24-5ADD6F3AA4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64" y="54940"/>
            <a:ext cx="8129586" cy="4138862"/>
          </a:xfrm>
          <a:prstGeom prst="rect">
            <a:avLst/>
          </a:prstGeom>
        </p:spPr>
      </p:pic>
      <p:pic>
        <p:nvPicPr>
          <p:cNvPr id="9" name="Рисунок 8">
            <a:extLst>
              <a:ext uri="{FF2B5EF4-FFF2-40B4-BE49-F238E27FC236}">
                <a16:creationId xmlns:a16="http://schemas.microsoft.com/office/drawing/2014/main" id="{D0FBE4CD-D032-124E-81E2-E97ABAEC4E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1616" y="2675040"/>
            <a:ext cx="8396096" cy="4140096"/>
          </a:xfrm>
          <a:prstGeom prst="rect">
            <a:avLst/>
          </a:prstGeom>
        </p:spPr>
      </p:pic>
    </p:spTree>
    <p:extLst>
      <p:ext uri="{BB962C8B-B14F-4D97-AF65-F5344CB8AC3E}">
        <p14:creationId xmlns:p14="http://schemas.microsoft.com/office/powerpoint/2010/main" val="2117553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a:t>EXISTING METHODS OF ANALYSIS OF DIGITAL IMAGES</a:t>
            </a:r>
            <a:endParaRPr lang="ru-RU" b="1" dirty="0"/>
          </a:p>
        </p:txBody>
      </p:sp>
      <p:sp>
        <p:nvSpPr>
          <p:cNvPr id="3" name="Объект 2"/>
          <p:cNvSpPr>
            <a:spLocks noGrp="1"/>
          </p:cNvSpPr>
          <p:nvPr>
            <p:ph idx="1"/>
          </p:nvPr>
        </p:nvSpPr>
        <p:spPr>
          <a:xfrm>
            <a:off x="609600" y="1600200"/>
            <a:ext cx="10972800" cy="5069160"/>
          </a:xfrm>
        </p:spPr>
        <p:txBody>
          <a:bodyPr>
            <a:normAutofit/>
          </a:bodyPr>
          <a:lstStyle/>
          <a:p>
            <a:pPr algn="just"/>
            <a:r>
              <a:rPr lang="en-US" dirty="0"/>
              <a:t>Commonly color images are preliminary converted to grayscale. Color information is generally lost.</a:t>
            </a:r>
          </a:p>
          <a:p>
            <a:pPr marL="0" indent="0" algn="just">
              <a:buNone/>
            </a:pPr>
            <a:endParaRPr lang="en-US" dirty="0"/>
          </a:p>
          <a:p>
            <a:pPr marL="0" indent="0" algn="just">
              <a:buNone/>
            </a:pPr>
            <a:endParaRPr lang="en-US" dirty="0"/>
          </a:p>
          <a:p>
            <a:pPr algn="just"/>
            <a:endParaRPr lang="en-US" dirty="0"/>
          </a:p>
          <a:p>
            <a:pPr algn="just"/>
            <a:r>
              <a:rPr lang="en-US" dirty="0"/>
              <a:t>After that image analysis (recognition, contour detection, comparing, etc.) is based on </a:t>
            </a:r>
            <a:r>
              <a:rPr lang="en-US" b="1" i="1" dirty="0"/>
              <a:t>smoothing</a:t>
            </a:r>
            <a:r>
              <a:rPr lang="en-US" dirty="0"/>
              <a:t> (usually Gaussian),  </a:t>
            </a:r>
            <a:r>
              <a:rPr lang="en-US" b="1" i="1" dirty="0"/>
              <a:t>gradient</a:t>
            </a:r>
            <a:r>
              <a:rPr lang="en-US" dirty="0"/>
              <a:t> and </a:t>
            </a:r>
            <a:r>
              <a:rPr lang="en-US" b="1" i="1" dirty="0"/>
              <a:t>hessian</a:t>
            </a:r>
            <a:r>
              <a:rPr lang="en-US" dirty="0"/>
              <a:t> calculations , </a:t>
            </a:r>
            <a:r>
              <a:rPr lang="en-US" b="1" i="1" dirty="0"/>
              <a:t>singularities</a:t>
            </a:r>
            <a:r>
              <a:rPr lang="en-US" dirty="0"/>
              <a:t> (“key points”) detection</a:t>
            </a:r>
            <a:endParaRPr lang="ru-RU" dirty="0"/>
          </a:p>
        </p:txBody>
      </p:sp>
      <p:pic>
        <p:nvPicPr>
          <p:cNvPr id="6" name="Изображение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7864" y="2695478"/>
            <a:ext cx="5952661" cy="1597619"/>
          </a:xfrm>
          <a:prstGeom prst="rect">
            <a:avLst/>
          </a:prstGeom>
        </p:spPr>
      </p:pic>
    </p:spTree>
    <p:extLst>
      <p:ext uri="{BB962C8B-B14F-4D97-AF65-F5344CB8AC3E}">
        <p14:creationId xmlns:p14="http://schemas.microsoft.com/office/powerpoint/2010/main" val="2153035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15DA86B2-DF12-B748-958F-CB97CF4549E3}"/>
              </a:ext>
            </a:extLst>
          </p:cNvPr>
          <p:cNvSpPr txBox="1"/>
          <p:nvPr/>
        </p:nvSpPr>
        <p:spPr>
          <a:xfrm>
            <a:off x="2358511" y="237264"/>
            <a:ext cx="7820916" cy="650097"/>
          </a:xfrm>
          <a:prstGeom prst="rect">
            <a:avLst/>
          </a:prstGeom>
          <a:noFill/>
          <a:ln>
            <a:noFill/>
          </a:ln>
        </p:spPr>
        <p:txBody>
          <a:bodyPr anchor="ctr"/>
          <a:lstStyle/>
          <a:p>
            <a:pPr marL="360" algn="just">
              <a:lnSpc>
                <a:spcPct val="100000"/>
              </a:lnSpc>
              <a:buClr>
                <a:srgbClr val="000000"/>
              </a:buClr>
            </a:pPr>
            <a:r>
              <a:rPr lang="en-US" sz="3200" b="1" spc="-1" dirty="0">
                <a:solidFill>
                  <a:srgbClr val="000000"/>
                </a:solidFill>
                <a:uFill>
                  <a:solidFill>
                    <a:srgbClr val="FFFFFF"/>
                  </a:solidFill>
                </a:uFill>
              </a:rPr>
              <a:t>Main advantages of GC approach</a:t>
            </a:r>
            <a:endParaRPr lang="ru-RU" sz="3200" b="1" strike="noStrike" spc="-1" dirty="0">
              <a:solidFill>
                <a:srgbClr val="000000"/>
              </a:solidFill>
              <a:uFill>
                <a:solidFill>
                  <a:srgbClr val="FFFFFF"/>
                </a:solidFill>
              </a:uFill>
              <a:latin typeface="Arial"/>
            </a:endParaRPr>
          </a:p>
        </p:txBody>
      </p:sp>
      <p:sp>
        <p:nvSpPr>
          <p:cNvPr id="3" name="TextShape 2">
            <a:extLst>
              <a:ext uri="{FF2B5EF4-FFF2-40B4-BE49-F238E27FC236}">
                <a16:creationId xmlns:a16="http://schemas.microsoft.com/office/drawing/2014/main" id="{5330EDD4-D0A9-9948-AA7B-FA08B1B74314}"/>
              </a:ext>
            </a:extLst>
          </p:cNvPr>
          <p:cNvSpPr txBox="1"/>
          <p:nvPr/>
        </p:nvSpPr>
        <p:spPr>
          <a:xfrm>
            <a:off x="396047" y="1050640"/>
            <a:ext cx="11649204" cy="5511525"/>
          </a:xfrm>
          <a:prstGeom prst="rect">
            <a:avLst/>
          </a:prstGeom>
          <a:noFill/>
          <a:ln>
            <a:noFill/>
          </a:ln>
        </p:spPr>
        <p:txBody>
          <a:bodyPr anchor="ctr"/>
          <a:lstStyle/>
          <a:p>
            <a:pPr marL="457560" indent="-457200" algn="just">
              <a:buClr>
                <a:srgbClr val="000000"/>
              </a:buClr>
              <a:buFont typeface="Arial" panose="020B0604020202020204" pitchFamily="34" charset="0"/>
              <a:buChar char="•"/>
            </a:pPr>
            <a:r>
              <a:rPr lang="en-US" sz="2400" spc="-1" dirty="0">
                <a:solidFill>
                  <a:srgbClr val="000000"/>
                </a:solidFill>
                <a:uFill>
                  <a:solidFill>
                    <a:srgbClr val="FFFFFF"/>
                  </a:solidFill>
                </a:uFill>
              </a:rPr>
              <a:t>No manual choose of parameters, all calculations are completely automatic</a:t>
            </a:r>
            <a:r>
              <a:rPr lang="ru-RU" sz="2400" spc="-1" dirty="0">
                <a:solidFill>
                  <a:srgbClr val="000000"/>
                </a:solidFill>
                <a:uFill>
                  <a:solidFill>
                    <a:srgbClr val="FFFFFF"/>
                  </a:solidFill>
                </a:uFill>
              </a:rPr>
              <a:t>;</a:t>
            </a:r>
          </a:p>
          <a:p>
            <a:pPr marL="457560" indent="-457200" algn="just">
              <a:lnSpc>
                <a:spcPct val="100000"/>
              </a:lnSpc>
              <a:buClr>
                <a:srgbClr val="000000"/>
              </a:buClr>
              <a:buFont typeface="Arial" panose="020B0604020202020204" pitchFamily="34" charset="0"/>
              <a:buChar char="•"/>
            </a:pPr>
            <a:endParaRPr lang="en-US" sz="2400" spc="-1" dirty="0">
              <a:solidFill>
                <a:srgbClr val="000000"/>
              </a:solidFill>
              <a:uFill>
                <a:solidFill>
                  <a:srgbClr val="FFFFFF"/>
                </a:solidFill>
              </a:uFill>
            </a:endParaRPr>
          </a:p>
          <a:p>
            <a:pPr marL="457560" indent="-457200" algn="just">
              <a:lnSpc>
                <a:spcPct val="100000"/>
              </a:lnSpc>
              <a:buClr>
                <a:srgbClr val="000000"/>
              </a:buClr>
              <a:buFont typeface="Arial" panose="020B0604020202020204" pitchFamily="34" charset="0"/>
              <a:buChar char="•"/>
            </a:pPr>
            <a:r>
              <a:rPr lang="en-US" sz="2400" spc="-1" dirty="0">
                <a:solidFill>
                  <a:srgbClr val="000000"/>
                </a:solidFill>
                <a:uFill>
                  <a:solidFill>
                    <a:srgbClr val="FFFFFF"/>
                  </a:solidFill>
                </a:uFill>
              </a:rPr>
              <a:t>Ability to process color images using full color information</a:t>
            </a:r>
            <a:r>
              <a:rPr lang="ru-RU" sz="2400" spc="-1" dirty="0">
                <a:solidFill>
                  <a:srgbClr val="000000"/>
                </a:solidFill>
                <a:uFill>
                  <a:solidFill>
                    <a:srgbClr val="FFFFFF"/>
                  </a:solidFill>
                </a:uFill>
                <a:latin typeface="Arial"/>
              </a:rPr>
              <a:t>;</a:t>
            </a:r>
          </a:p>
          <a:p>
            <a:pPr marL="360" algn="just">
              <a:lnSpc>
                <a:spcPct val="100000"/>
              </a:lnSpc>
              <a:buClr>
                <a:srgbClr val="000000"/>
              </a:buClr>
            </a:pPr>
            <a:endParaRPr lang="ru-RU" sz="2400" spc="-1" dirty="0">
              <a:solidFill>
                <a:srgbClr val="000000"/>
              </a:solidFill>
              <a:uFill>
                <a:solidFill>
                  <a:srgbClr val="FFFFFF"/>
                </a:solidFill>
              </a:uFill>
              <a:latin typeface="Arial"/>
            </a:endParaRPr>
          </a:p>
          <a:p>
            <a:pPr marL="457560" indent="-457200" algn="just">
              <a:lnSpc>
                <a:spcPct val="100000"/>
              </a:lnSpc>
              <a:buClr>
                <a:srgbClr val="000000"/>
              </a:buClr>
              <a:buFont typeface="Arial" panose="020B0604020202020204" pitchFamily="34" charset="0"/>
              <a:buChar char="•"/>
            </a:pPr>
            <a:r>
              <a:rPr lang="en-US" sz="2400" spc="-1" dirty="0">
                <a:solidFill>
                  <a:srgbClr val="000000"/>
                </a:solidFill>
                <a:uFill>
                  <a:solidFill>
                    <a:srgbClr val="FFFFFF"/>
                  </a:solidFill>
                </a:uFill>
              </a:rPr>
              <a:t>Flexibility</a:t>
            </a:r>
            <a:r>
              <a:rPr lang="ru-RU" sz="2400" spc="-1" dirty="0">
                <a:solidFill>
                  <a:srgbClr val="000000"/>
                </a:solidFill>
                <a:uFill>
                  <a:solidFill>
                    <a:srgbClr val="FFFFFF"/>
                  </a:solidFill>
                </a:uFill>
                <a:latin typeface="Arial"/>
              </a:rPr>
              <a:t>:</a:t>
            </a:r>
          </a:p>
          <a:p>
            <a:pPr marL="360" algn="just">
              <a:lnSpc>
                <a:spcPct val="100000"/>
              </a:lnSpc>
              <a:buClr>
                <a:srgbClr val="000000"/>
              </a:buClr>
            </a:pPr>
            <a:endParaRPr lang="ru-RU" sz="2400" spc="-1" dirty="0">
              <a:solidFill>
                <a:srgbClr val="000000"/>
              </a:solidFill>
              <a:uFill>
                <a:solidFill>
                  <a:srgbClr val="FFFFFF"/>
                </a:solidFill>
              </a:uFill>
              <a:latin typeface="Arial"/>
            </a:endParaRPr>
          </a:p>
          <a:p>
            <a:pPr marL="914760" lvl="1" indent="-457200" algn="just">
              <a:buClr>
                <a:srgbClr val="000000"/>
              </a:buClr>
              <a:buFont typeface="Courier New" panose="02070309020205020404" pitchFamily="49" charset="0"/>
              <a:buChar char="o"/>
            </a:pPr>
            <a:r>
              <a:rPr lang="en-US" sz="2400" spc="-1" dirty="0">
                <a:solidFill>
                  <a:srgbClr val="000000"/>
                </a:solidFill>
                <a:uFill>
                  <a:solidFill>
                    <a:srgbClr val="FFFFFF"/>
                  </a:solidFill>
                </a:uFill>
              </a:rPr>
              <a:t>Possibility of choice of any color model</a:t>
            </a:r>
            <a:r>
              <a:rPr lang="en-US" sz="2400" spc="-1" dirty="0">
                <a:solidFill>
                  <a:srgbClr val="000000"/>
                </a:solidFill>
                <a:uFill>
                  <a:solidFill>
                    <a:srgbClr val="FFFFFF"/>
                  </a:solidFill>
                </a:uFill>
                <a:latin typeface="Arial"/>
              </a:rPr>
              <a:t> or grayscale;</a:t>
            </a:r>
            <a:endParaRPr lang="ru-RU" sz="2400" spc="-1" dirty="0">
              <a:solidFill>
                <a:srgbClr val="000000"/>
              </a:solidFill>
              <a:uFill>
                <a:solidFill>
                  <a:srgbClr val="FFFFFF"/>
                </a:solidFill>
              </a:uFill>
              <a:latin typeface="Arial"/>
            </a:endParaRPr>
          </a:p>
          <a:p>
            <a:pPr marL="457560" lvl="1" algn="just">
              <a:buClr>
                <a:srgbClr val="000000"/>
              </a:buClr>
            </a:pPr>
            <a:endParaRPr lang="ru-RU" sz="2400" spc="-1" dirty="0">
              <a:solidFill>
                <a:srgbClr val="000000"/>
              </a:solidFill>
              <a:uFill>
                <a:solidFill>
                  <a:srgbClr val="FFFFFF"/>
                </a:solidFill>
              </a:uFill>
              <a:latin typeface="Arial"/>
            </a:endParaRPr>
          </a:p>
          <a:p>
            <a:pPr marL="914760" lvl="1" indent="-457200" algn="just">
              <a:buClr>
                <a:srgbClr val="000000"/>
              </a:buClr>
              <a:buFont typeface="Courier New" panose="02070309020205020404" pitchFamily="49" charset="0"/>
              <a:buChar char="o"/>
            </a:pPr>
            <a:r>
              <a:rPr lang="en-US" sz="2400" spc="-1" dirty="0">
                <a:solidFill>
                  <a:srgbClr val="000000"/>
                </a:solidFill>
                <a:uFill>
                  <a:solidFill>
                    <a:srgbClr val="FFFFFF"/>
                  </a:solidFill>
                </a:uFill>
              </a:rPr>
              <a:t>Selection of basic function</a:t>
            </a:r>
            <a:r>
              <a:rPr lang="ru-RU" sz="2400" spc="-1" dirty="0">
                <a:solidFill>
                  <a:srgbClr val="000000"/>
                </a:solidFill>
                <a:uFill>
                  <a:solidFill>
                    <a:srgbClr val="FFFFFF"/>
                  </a:solidFill>
                </a:uFill>
              </a:rPr>
              <a:t> </a:t>
            </a:r>
            <a:r>
              <a:rPr lang="en-US" sz="2400" spc="-1" dirty="0">
                <a:solidFill>
                  <a:srgbClr val="000000"/>
                </a:solidFill>
                <a:uFill>
                  <a:solidFill>
                    <a:srgbClr val="FFFFFF"/>
                  </a:solidFill>
                </a:uFill>
              </a:rPr>
              <a:t>(</a:t>
            </a:r>
            <a:r>
              <a:rPr lang="en-US" sz="2400" spc="-1" dirty="0">
                <a:solidFill>
                  <a:srgbClr val="000000"/>
                </a:solidFill>
                <a:uFill>
                  <a:solidFill>
                    <a:srgbClr val="FFFFFF"/>
                  </a:solidFill>
                </a:uFill>
                <a:latin typeface="Arial"/>
              </a:rPr>
              <a:t>f-type or</a:t>
            </a:r>
            <a:r>
              <a:rPr lang="ru-RU" sz="2400" spc="-1" dirty="0">
                <a:solidFill>
                  <a:srgbClr val="000000"/>
                </a:solidFill>
                <a:uFill>
                  <a:solidFill>
                    <a:srgbClr val="FFFFFF"/>
                  </a:solidFill>
                </a:uFill>
                <a:latin typeface="Arial"/>
              </a:rPr>
              <a:t> </a:t>
            </a:r>
            <a:r>
              <a:rPr lang="en-US" sz="2400" spc="-1" dirty="0">
                <a:solidFill>
                  <a:srgbClr val="000000"/>
                </a:solidFill>
                <a:uFill>
                  <a:solidFill>
                    <a:srgbClr val="FFFFFF"/>
                  </a:solidFill>
                </a:uFill>
                <a:latin typeface="Arial"/>
              </a:rPr>
              <a:t>h-type</a:t>
            </a:r>
            <a:r>
              <a:rPr lang="ru-RU" sz="2400" spc="-1" dirty="0">
                <a:solidFill>
                  <a:srgbClr val="000000"/>
                </a:solidFill>
                <a:uFill>
                  <a:solidFill>
                    <a:srgbClr val="FFFFFF"/>
                  </a:solidFill>
                </a:uFill>
                <a:latin typeface="Arial"/>
              </a:rPr>
              <a:t>)</a:t>
            </a:r>
            <a:r>
              <a:rPr lang="en-US" sz="2400" spc="-1" dirty="0">
                <a:solidFill>
                  <a:srgbClr val="000000"/>
                </a:solidFill>
                <a:uFill>
                  <a:solidFill>
                    <a:srgbClr val="FFFFFF"/>
                  </a:solidFill>
                </a:uFill>
                <a:latin typeface="Arial"/>
              </a:rPr>
              <a:t>. Using different function, we can obtain different types of contours</a:t>
            </a:r>
            <a:r>
              <a:rPr lang="ru-RU" sz="2400" spc="-1" dirty="0">
                <a:solidFill>
                  <a:srgbClr val="000000"/>
                </a:solidFill>
                <a:uFill>
                  <a:solidFill>
                    <a:srgbClr val="FFFFFF"/>
                  </a:solidFill>
                </a:uFill>
                <a:latin typeface="Arial"/>
              </a:rPr>
              <a:t>;</a:t>
            </a:r>
          </a:p>
          <a:p>
            <a:pPr marL="457560" lvl="1" algn="just">
              <a:buClr>
                <a:srgbClr val="000000"/>
              </a:buClr>
            </a:pPr>
            <a:endParaRPr lang="ru-RU" sz="2400" spc="-1" dirty="0">
              <a:solidFill>
                <a:srgbClr val="000000"/>
              </a:solidFill>
              <a:uFill>
                <a:solidFill>
                  <a:srgbClr val="FFFFFF"/>
                </a:solidFill>
              </a:uFill>
              <a:latin typeface="Arial"/>
            </a:endParaRPr>
          </a:p>
          <a:p>
            <a:pPr marL="457560" indent="-457200" algn="just">
              <a:lnSpc>
                <a:spcPct val="100000"/>
              </a:lnSpc>
              <a:buClr>
                <a:srgbClr val="000000"/>
              </a:buClr>
              <a:buFont typeface="Arial" panose="020B0604020202020204" pitchFamily="34" charset="0"/>
              <a:buChar char="•"/>
            </a:pPr>
            <a:r>
              <a:rPr lang="en-US" sz="2400" spc="-1" dirty="0">
                <a:solidFill>
                  <a:srgbClr val="000000"/>
                </a:solidFill>
                <a:uFill>
                  <a:solidFill>
                    <a:srgbClr val="FFFFFF"/>
                  </a:solidFill>
                </a:uFill>
              </a:rPr>
              <a:t>High performance on CPU or CPU/GPU architectures.</a:t>
            </a:r>
          </a:p>
        </p:txBody>
      </p:sp>
    </p:spTree>
    <p:extLst>
      <p:ext uri="{BB962C8B-B14F-4D97-AF65-F5344CB8AC3E}">
        <p14:creationId xmlns:p14="http://schemas.microsoft.com/office/powerpoint/2010/main" val="33900155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38ABEC6B-4045-FD4F-BEB6-14F1FDC12887}"/>
              </a:ext>
            </a:extLst>
          </p:cNvPr>
          <p:cNvSpPr txBox="1"/>
          <p:nvPr/>
        </p:nvSpPr>
        <p:spPr>
          <a:xfrm>
            <a:off x="2757814" y="1507452"/>
            <a:ext cx="6224821" cy="482330"/>
          </a:xfrm>
          <a:prstGeom prst="rect">
            <a:avLst/>
          </a:prstGeom>
          <a:noFill/>
          <a:ln>
            <a:noFill/>
          </a:ln>
        </p:spPr>
        <p:txBody>
          <a:bodyPr anchor="ctr"/>
          <a:lstStyle/>
          <a:p>
            <a:pPr marL="360" algn="just">
              <a:lnSpc>
                <a:spcPct val="100000"/>
              </a:lnSpc>
              <a:buClr>
                <a:srgbClr val="000000"/>
              </a:buClr>
            </a:pPr>
            <a:r>
              <a:rPr lang="en-US" sz="3200" b="1" strike="noStrike" spc="-1" dirty="0">
                <a:solidFill>
                  <a:srgbClr val="000000"/>
                </a:solidFill>
                <a:uFill>
                  <a:solidFill>
                    <a:srgbClr val="FFFFFF"/>
                  </a:solidFill>
                </a:uFill>
                <a:latin typeface="Arial"/>
              </a:rPr>
              <a:t>Implementations of GC method</a:t>
            </a:r>
            <a:endParaRPr lang="ru-RU" sz="3200" b="1" strike="noStrike" spc="-1" dirty="0">
              <a:solidFill>
                <a:srgbClr val="000000"/>
              </a:solidFill>
              <a:uFill>
                <a:solidFill>
                  <a:srgbClr val="FFFFFF"/>
                </a:solidFill>
              </a:uFill>
              <a:latin typeface="Arial"/>
            </a:endParaRPr>
          </a:p>
        </p:txBody>
      </p:sp>
      <p:sp>
        <p:nvSpPr>
          <p:cNvPr id="5" name="Стрелка вправо с вырезом 4">
            <a:extLst>
              <a:ext uri="{FF2B5EF4-FFF2-40B4-BE49-F238E27FC236}">
                <a16:creationId xmlns:a16="http://schemas.microsoft.com/office/drawing/2014/main" id="{7FC237D2-732F-AD4E-A07D-6125E1719A01}"/>
              </a:ext>
            </a:extLst>
          </p:cNvPr>
          <p:cNvSpPr/>
          <p:nvPr/>
        </p:nvSpPr>
        <p:spPr>
          <a:xfrm rot="7899331">
            <a:off x="3821039" y="2535882"/>
            <a:ext cx="832878" cy="444169"/>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TextShape 2">
            <a:extLst>
              <a:ext uri="{FF2B5EF4-FFF2-40B4-BE49-F238E27FC236}">
                <a16:creationId xmlns:a16="http://schemas.microsoft.com/office/drawing/2014/main" id="{0C5F19B8-2F10-3B49-A685-DA08E7248659}"/>
              </a:ext>
            </a:extLst>
          </p:cNvPr>
          <p:cNvSpPr txBox="1"/>
          <p:nvPr/>
        </p:nvSpPr>
        <p:spPr>
          <a:xfrm>
            <a:off x="2757814" y="3266869"/>
            <a:ext cx="1272292" cy="778050"/>
          </a:xfrm>
          <a:prstGeom prst="rect">
            <a:avLst/>
          </a:prstGeom>
          <a:noFill/>
          <a:ln>
            <a:noFill/>
          </a:ln>
        </p:spPr>
        <p:txBody>
          <a:bodyPr anchor="ctr"/>
          <a:lstStyle/>
          <a:p>
            <a:pPr marL="360" algn="ctr">
              <a:lnSpc>
                <a:spcPct val="100000"/>
              </a:lnSpc>
              <a:buClr>
                <a:srgbClr val="000000"/>
              </a:buClr>
            </a:pPr>
            <a:r>
              <a:rPr lang="en-US" sz="2800" b="0" strike="noStrike" spc="-1" dirty="0">
                <a:solidFill>
                  <a:srgbClr val="000000"/>
                </a:solidFill>
                <a:uFill>
                  <a:solidFill>
                    <a:srgbClr val="FFFFFF"/>
                  </a:solidFill>
                </a:uFill>
                <a:latin typeface="Arial"/>
              </a:rPr>
              <a:t>CPU</a:t>
            </a:r>
            <a:endParaRPr lang="ru-RU" sz="2800" b="0" strike="noStrike" spc="-1" dirty="0">
              <a:solidFill>
                <a:srgbClr val="000000"/>
              </a:solidFill>
              <a:uFill>
                <a:solidFill>
                  <a:srgbClr val="FFFFFF"/>
                </a:solidFill>
              </a:uFill>
              <a:latin typeface="Arial"/>
            </a:endParaRPr>
          </a:p>
        </p:txBody>
      </p:sp>
      <p:sp>
        <p:nvSpPr>
          <p:cNvPr id="8" name="TextShape 2">
            <a:extLst>
              <a:ext uri="{FF2B5EF4-FFF2-40B4-BE49-F238E27FC236}">
                <a16:creationId xmlns:a16="http://schemas.microsoft.com/office/drawing/2014/main" id="{DF013370-8589-7E46-925C-289D5763D675}"/>
              </a:ext>
            </a:extLst>
          </p:cNvPr>
          <p:cNvSpPr txBox="1"/>
          <p:nvPr/>
        </p:nvSpPr>
        <p:spPr>
          <a:xfrm>
            <a:off x="6926032" y="3317018"/>
            <a:ext cx="2419675" cy="677752"/>
          </a:xfrm>
          <a:prstGeom prst="rect">
            <a:avLst/>
          </a:prstGeom>
          <a:noFill/>
          <a:ln>
            <a:noFill/>
          </a:ln>
        </p:spPr>
        <p:txBody>
          <a:bodyPr anchor="ctr"/>
          <a:lstStyle/>
          <a:p>
            <a:pPr marL="360" algn="ctr">
              <a:lnSpc>
                <a:spcPct val="100000"/>
              </a:lnSpc>
              <a:buClr>
                <a:srgbClr val="000000"/>
              </a:buClr>
            </a:pPr>
            <a:r>
              <a:rPr lang="en-US" sz="2800" b="0" strike="noStrike" spc="-1" dirty="0">
                <a:solidFill>
                  <a:srgbClr val="000000"/>
                </a:solidFill>
                <a:uFill>
                  <a:solidFill>
                    <a:srgbClr val="FFFFFF"/>
                  </a:solidFill>
                </a:uFill>
                <a:latin typeface="Arial"/>
              </a:rPr>
              <a:t>GPU</a:t>
            </a:r>
            <a:r>
              <a:rPr lang="en-US" sz="2800" spc="-1" dirty="0">
                <a:solidFill>
                  <a:srgbClr val="000000"/>
                </a:solidFill>
                <a:uFill>
                  <a:solidFill>
                    <a:srgbClr val="FFFFFF"/>
                  </a:solidFill>
                </a:uFill>
                <a:latin typeface="Arial"/>
              </a:rPr>
              <a:t> (CUDA)</a:t>
            </a:r>
            <a:endParaRPr lang="ru-RU" sz="2800" b="0" strike="noStrike" spc="-1" dirty="0">
              <a:solidFill>
                <a:srgbClr val="000000"/>
              </a:solidFill>
              <a:uFill>
                <a:solidFill>
                  <a:srgbClr val="FFFFFF"/>
                </a:solidFill>
              </a:uFill>
              <a:latin typeface="Arial"/>
            </a:endParaRPr>
          </a:p>
        </p:txBody>
      </p:sp>
      <p:sp>
        <p:nvSpPr>
          <p:cNvPr id="9" name="Стрелка вправо с вырезом 8">
            <a:extLst>
              <a:ext uri="{FF2B5EF4-FFF2-40B4-BE49-F238E27FC236}">
                <a16:creationId xmlns:a16="http://schemas.microsoft.com/office/drawing/2014/main" id="{7F4E7752-00C5-674D-B076-8D3B4E536D81}"/>
              </a:ext>
            </a:extLst>
          </p:cNvPr>
          <p:cNvSpPr/>
          <p:nvPr/>
        </p:nvSpPr>
        <p:spPr>
          <a:xfrm rot="2664314">
            <a:off x="6955333" y="2562139"/>
            <a:ext cx="832879" cy="42368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13566557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7E2F5B89-D5F1-3F4F-A0E2-675192E037CB}"/>
              </a:ext>
            </a:extLst>
          </p:cNvPr>
          <p:cNvSpPr txBox="1"/>
          <p:nvPr/>
        </p:nvSpPr>
        <p:spPr>
          <a:xfrm>
            <a:off x="3991658" y="397571"/>
            <a:ext cx="3897299" cy="482330"/>
          </a:xfrm>
          <a:prstGeom prst="rect">
            <a:avLst/>
          </a:prstGeom>
          <a:noFill/>
          <a:ln>
            <a:noFill/>
          </a:ln>
        </p:spPr>
        <p:txBody>
          <a:bodyPr anchor="ctr"/>
          <a:lstStyle/>
          <a:p>
            <a:pPr marL="360" algn="ctr">
              <a:lnSpc>
                <a:spcPct val="100000"/>
              </a:lnSpc>
              <a:buClr>
                <a:srgbClr val="000000"/>
              </a:buClr>
            </a:pPr>
            <a:r>
              <a:rPr lang="en-US" sz="2800" b="1" spc="-1" dirty="0">
                <a:solidFill>
                  <a:srgbClr val="000000"/>
                </a:solidFill>
                <a:uFill>
                  <a:solidFill>
                    <a:srgbClr val="FFFFFF"/>
                  </a:solidFill>
                </a:uFill>
              </a:rPr>
              <a:t>System configuration</a:t>
            </a:r>
          </a:p>
        </p:txBody>
      </p:sp>
      <p:sp>
        <p:nvSpPr>
          <p:cNvPr id="5" name="TextShape 2">
            <a:extLst>
              <a:ext uri="{FF2B5EF4-FFF2-40B4-BE49-F238E27FC236}">
                <a16:creationId xmlns:a16="http://schemas.microsoft.com/office/drawing/2014/main" id="{E75CEE85-BA15-2B4F-AF04-0405DFAA85AF}"/>
              </a:ext>
            </a:extLst>
          </p:cNvPr>
          <p:cNvSpPr txBox="1"/>
          <p:nvPr/>
        </p:nvSpPr>
        <p:spPr>
          <a:xfrm>
            <a:off x="94129" y="1344706"/>
            <a:ext cx="11692359" cy="3617259"/>
          </a:xfrm>
          <a:prstGeom prst="rect">
            <a:avLst/>
          </a:prstGeom>
          <a:noFill/>
          <a:ln>
            <a:noFill/>
          </a:ln>
        </p:spPr>
        <p:txBody>
          <a:bodyPr anchor="ctr"/>
          <a:lstStyle/>
          <a:p>
            <a:pPr marL="342900" indent="-342900">
              <a:buFont typeface="Arial" panose="020B0604020202020204" pitchFamily="34" charset="0"/>
              <a:buChar char="•"/>
            </a:pPr>
            <a:r>
              <a:rPr lang="en-US" sz="2400" dirty="0">
                <a:latin typeface="+mj-lt"/>
              </a:rPr>
              <a:t>CPU: Intel(R) Core(TM) i7 CPU 2600K (3.4 GHz), 16 GB RAM;</a:t>
            </a:r>
            <a:endParaRPr lang="ru-RU" sz="2400" dirty="0">
              <a:latin typeface="+mj-lt"/>
            </a:endParaRPr>
          </a:p>
          <a:p>
            <a:endParaRPr lang="en-US" sz="2400" dirty="0">
              <a:latin typeface="+mj-lt"/>
            </a:endParaRPr>
          </a:p>
          <a:p>
            <a:pPr marL="342900" indent="-342900">
              <a:buFont typeface="Arial" panose="020B0604020202020204" pitchFamily="34" charset="0"/>
              <a:buChar char="•"/>
            </a:pPr>
            <a:r>
              <a:rPr lang="en-US" sz="2400" dirty="0">
                <a:latin typeface="+mj-lt"/>
              </a:rPr>
              <a:t>GPU: NVIDIA </a:t>
            </a:r>
            <a:r>
              <a:rPr lang="en-US" sz="2400" dirty="0" err="1">
                <a:latin typeface="+mj-lt"/>
              </a:rPr>
              <a:t>Geforce</a:t>
            </a:r>
            <a:r>
              <a:rPr lang="en-US" sz="2400" dirty="0">
                <a:latin typeface="+mj-lt"/>
              </a:rPr>
              <a:t> GTX 560 </a:t>
            </a:r>
            <a:r>
              <a:rPr lang="en-US" sz="2400" dirty="0" err="1">
                <a:latin typeface="+mj-lt"/>
              </a:rPr>
              <a:t>Ti</a:t>
            </a:r>
            <a:r>
              <a:rPr lang="en-US" sz="2400" dirty="0">
                <a:latin typeface="+mj-lt"/>
              </a:rPr>
              <a:t>;</a:t>
            </a:r>
            <a:endParaRPr lang="ru-RU" sz="2400" dirty="0">
              <a:latin typeface="+mj-lt"/>
            </a:endParaRPr>
          </a:p>
          <a:p>
            <a:endParaRPr lang="ru-RU" sz="2400" dirty="0">
              <a:latin typeface="+mj-lt"/>
            </a:endParaRPr>
          </a:p>
          <a:p>
            <a:pPr marL="342900" indent="-342900">
              <a:buFont typeface="Arial" panose="020B0604020202020204" pitchFamily="34" charset="0"/>
              <a:buChar char="•"/>
            </a:pPr>
            <a:r>
              <a:rPr lang="en-US" sz="2400" dirty="0" err="1">
                <a:latin typeface="+mj-lt"/>
              </a:rPr>
              <a:t>OpenCV</a:t>
            </a:r>
            <a:r>
              <a:rPr lang="en-US" sz="2400" dirty="0">
                <a:latin typeface="+mj-lt"/>
              </a:rPr>
              <a:t> version: 3.2.0. </a:t>
            </a:r>
          </a:p>
        </p:txBody>
      </p:sp>
    </p:spTree>
    <p:extLst>
      <p:ext uri="{BB962C8B-B14F-4D97-AF65-F5344CB8AC3E}">
        <p14:creationId xmlns:p14="http://schemas.microsoft.com/office/powerpoint/2010/main" val="959077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77A76D6E-78CE-4748-AED4-3680B43FF732}"/>
              </a:ext>
            </a:extLst>
          </p:cNvPr>
          <p:cNvSpPr txBox="1"/>
          <p:nvPr/>
        </p:nvSpPr>
        <p:spPr>
          <a:xfrm>
            <a:off x="4235315" y="215152"/>
            <a:ext cx="3940500" cy="482330"/>
          </a:xfrm>
          <a:prstGeom prst="rect">
            <a:avLst/>
          </a:prstGeom>
          <a:noFill/>
          <a:ln>
            <a:noFill/>
          </a:ln>
        </p:spPr>
        <p:txBody>
          <a:bodyPr anchor="ctr"/>
          <a:lstStyle/>
          <a:p>
            <a:pPr marL="360" algn="just">
              <a:lnSpc>
                <a:spcPct val="100000"/>
              </a:lnSpc>
              <a:buClr>
                <a:srgbClr val="000000"/>
              </a:buClr>
            </a:pPr>
            <a:r>
              <a:rPr lang="en-US" sz="2800" b="1" spc="-1" dirty="0">
                <a:solidFill>
                  <a:srgbClr val="000000"/>
                </a:solidFill>
                <a:uFill>
                  <a:solidFill>
                    <a:srgbClr val="FFFFFF"/>
                  </a:solidFill>
                </a:uFill>
              </a:rPr>
              <a:t>Specifications of</a:t>
            </a:r>
            <a:r>
              <a:rPr lang="ru-RU" sz="2800" b="1" strike="noStrike" spc="-1" dirty="0">
                <a:solidFill>
                  <a:srgbClr val="000000"/>
                </a:solidFill>
                <a:uFill>
                  <a:solidFill>
                    <a:srgbClr val="FFFFFF"/>
                  </a:solidFill>
                </a:uFill>
                <a:latin typeface="Arial"/>
              </a:rPr>
              <a:t> </a:t>
            </a:r>
            <a:r>
              <a:rPr lang="en-US" sz="2800" b="1" strike="noStrike" spc="-1" dirty="0">
                <a:solidFill>
                  <a:srgbClr val="000000"/>
                </a:solidFill>
                <a:uFill>
                  <a:solidFill>
                    <a:srgbClr val="FFFFFF"/>
                  </a:solidFill>
                </a:uFill>
                <a:latin typeface="Arial"/>
              </a:rPr>
              <a:t>GPU</a:t>
            </a:r>
            <a:r>
              <a:rPr lang="ru-RU" sz="2800" b="1" strike="noStrike" spc="-1" dirty="0">
                <a:solidFill>
                  <a:srgbClr val="000000"/>
                </a:solidFill>
                <a:uFill>
                  <a:solidFill>
                    <a:srgbClr val="FFFFFF"/>
                  </a:solidFill>
                </a:uFill>
                <a:latin typeface="Arial"/>
              </a:rPr>
              <a:t> </a:t>
            </a:r>
          </a:p>
        </p:txBody>
      </p:sp>
      <p:sp>
        <p:nvSpPr>
          <p:cNvPr id="5" name="TextShape 2">
            <a:extLst>
              <a:ext uri="{FF2B5EF4-FFF2-40B4-BE49-F238E27FC236}">
                <a16:creationId xmlns:a16="http://schemas.microsoft.com/office/drawing/2014/main" id="{3E6EC51E-FAE7-8542-A346-081C8CC261AC}"/>
              </a:ext>
            </a:extLst>
          </p:cNvPr>
          <p:cNvSpPr txBox="1"/>
          <p:nvPr/>
        </p:nvSpPr>
        <p:spPr>
          <a:xfrm>
            <a:off x="134472" y="1169894"/>
            <a:ext cx="11766184" cy="4800605"/>
          </a:xfrm>
          <a:prstGeom prst="rect">
            <a:avLst/>
          </a:prstGeom>
          <a:noFill/>
          <a:ln>
            <a:noFill/>
          </a:ln>
        </p:spPr>
        <p:txBody>
          <a:bodyPr anchor="ctr"/>
          <a:lstStyle/>
          <a:p>
            <a:pPr marL="342900" indent="-342900">
              <a:buFont typeface="Arial" panose="020B0604020202020204" pitchFamily="34" charset="0"/>
              <a:buChar char="•"/>
            </a:pPr>
            <a:r>
              <a:rPr lang="en-US" sz="2400" dirty="0">
                <a:latin typeface="SFRM1095"/>
              </a:rPr>
              <a:t>CUDA Driver Version: 7.5;</a:t>
            </a:r>
            <a:endParaRPr lang="ru-RU" sz="2400" dirty="0">
              <a:latin typeface="SFRM1095"/>
            </a:endParaRPr>
          </a:p>
          <a:p>
            <a:endParaRPr lang="ru-RU" sz="2400" dirty="0">
              <a:latin typeface="SFRM1095"/>
            </a:endParaRPr>
          </a:p>
          <a:p>
            <a:pPr marL="342900" indent="-342900">
              <a:buFont typeface="Arial" panose="020B0604020202020204" pitchFamily="34" charset="0"/>
              <a:buChar char="•"/>
            </a:pPr>
            <a:r>
              <a:rPr lang="en-US" sz="2400" dirty="0">
                <a:latin typeface="SFRM1095"/>
              </a:rPr>
              <a:t>CUDA Capability version number: 2.1;</a:t>
            </a:r>
            <a:endParaRPr lang="ru-RU" sz="2400" dirty="0">
              <a:latin typeface="SFRM1095"/>
            </a:endParaRPr>
          </a:p>
          <a:p>
            <a:endParaRPr lang="ru-RU" sz="2400" dirty="0">
              <a:latin typeface="SFRM1095"/>
            </a:endParaRPr>
          </a:p>
          <a:p>
            <a:pPr marL="342900" indent="-342900">
              <a:buFont typeface="Arial" panose="020B0604020202020204" pitchFamily="34" charset="0"/>
              <a:buChar char="•"/>
            </a:pPr>
            <a:r>
              <a:rPr lang="en-US" sz="2400" dirty="0">
                <a:latin typeface="SFRM1095"/>
              </a:rPr>
              <a:t>Total amount of global memory: </a:t>
            </a:r>
            <a:r>
              <a:rPr lang="ru-RU" sz="2400" dirty="0">
                <a:latin typeface="SFRM1095"/>
              </a:rPr>
              <a:t> </a:t>
            </a:r>
            <a:r>
              <a:rPr lang="en-US" sz="2400" dirty="0">
                <a:latin typeface="SFRM1095"/>
              </a:rPr>
              <a:t>1536 MB;</a:t>
            </a:r>
            <a:endParaRPr lang="ru-RU" sz="2400" dirty="0">
              <a:latin typeface="SFRM1095"/>
            </a:endParaRPr>
          </a:p>
          <a:p>
            <a:endParaRPr lang="ru-RU" sz="2400" dirty="0">
              <a:latin typeface="SFRM1095"/>
            </a:endParaRPr>
          </a:p>
          <a:p>
            <a:pPr marL="342900" indent="-342900">
              <a:buFont typeface="Arial" panose="020B0604020202020204" pitchFamily="34" charset="0"/>
              <a:buChar char="•"/>
            </a:pPr>
            <a:r>
              <a:rPr lang="en-US" sz="2400" dirty="0">
                <a:latin typeface="SFRM1095"/>
              </a:rPr>
              <a:t>Streaming multiprocessors (SM) </a:t>
            </a:r>
            <a:r>
              <a:rPr lang="en-US" sz="2400" dirty="0">
                <a:latin typeface="CMSY10"/>
              </a:rPr>
              <a:t>× </a:t>
            </a:r>
            <a:r>
              <a:rPr lang="en-US" sz="2400" dirty="0">
                <a:latin typeface="SFRM1095"/>
              </a:rPr>
              <a:t>(Cores / SM) = CUDA Cores: </a:t>
            </a:r>
            <a:r>
              <a:rPr lang="ru-RU" sz="2400" dirty="0">
                <a:latin typeface="SFRM1095"/>
              </a:rPr>
              <a:t>  </a:t>
            </a:r>
            <a:r>
              <a:rPr lang="en-US" sz="2400" dirty="0">
                <a:latin typeface="SFRM1095"/>
              </a:rPr>
              <a:t>8 </a:t>
            </a:r>
            <a:r>
              <a:rPr lang="en-US" sz="2400" dirty="0">
                <a:latin typeface="CMSY10"/>
              </a:rPr>
              <a:t>× </a:t>
            </a:r>
            <a:r>
              <a:rPr lang="en-US" sz="2400" dirty="0">
                <a:latin typeface="SFRM1095"/>
              </a:rPr>
              <a:t>48 = 384;</a:t>
            </a:r>
            <a:endParaRPr lang="ru-RU" sz="2400" dirty="0">
              <a:latin typeface="SFRM1095"/>
            </a:endParaRPr>
          </a:p>
          <a:p>
            <a:pPr marL="342900" indent="-342900">
              <a:buFont typeface="Arial" panose="020B0604020202020204" pitchFamily="34" charset="0"/>
              <a:buChar char="•"/>
            </a:pPr>
            <a:endParaRPr lang="ru-RU" sz="2400" dirty="0">
              <a:latin typeface="SFRM1095"/>
            </a:endParaRPr>
          </a:p>
          <a:p>
            <a:pPr marL="342900" indent="-342900">
              <a:buFont typeface="Arial" panose="020B0604020202020204" pitchFamily="34" charset="0"/>
              <a:buChar char="•"/>
            </a:pPr>
            <a:r>
              <a:rPr lang="en-US" sz="2400" dirty="0">
                <a:latin typeface="SFRM1095"/>
              </a:rPr>
              <a:t>Total amount of shared memory per SM: </a:t>
            </a:r>
            <a:r>
              <a:rPr lang="ru-RU" sz="2400" dirty="0">
                <a:latin typeface="SFRM1095"/>
              </a:rPr>
              <a:t> </a:t>
            </a:r>
            <a:r>
              <a:rPr lang="en-US" sz="2400" dirty="0">
                <a:latin typeface="SFRM1095"/>
              </a:rPr>
              <a:t>48 KB;</a:t>
            </a:r>
            <a:endParaRPr lang="ru-RU" sz="2400" dirty="0">
              <a:latin typeface="SFRM1095"/>
            </a:endParaRPr>
          </a:p>
          <a:p>
            <a:endParaRPr lang="ru-RU" sz="2400" dirty="0">
              <a:latin typeface="SFRM1095"/>
            </a:endParaRPr>
          </a:p>
          <a:p>
            <a:pPr marL="342900" indent="-342900">
              <a:buFont typeface="Arial" panose="020B0604020202020204" pitchFamily="34" charset="0"/>
              <a:buChar char="•"/>
            </a:pPr>
            <a:r>
              <a:rPr lang="en-US" sz="2400" dirty="0">
                <a:latin typeface="SFRM1095"/>
              </a:rPr>
              <a:t>Warp size: </a:t>
            </a:r>
            <a:r>
              <a:rPr lang="ru-RU" sz="2400" dirty="0">
                <a:latin typeface="SFRM1095"/>
              </a:rPr>
              <a:t> </a:t>
            </a:r>
            <a:r>
              <a:rPr lang="en-US" sz="2400" dirty="0">
                <a:latin typeface="SFRM1095"/>
              </a:rPr>
              <a:t>32. </a:t>
            </a:r>
            <a:endParaRPr lang="en-US" sz="2400" dirty="0"/>
          </a:p>
          <a:p>
            <a:pPr marL="342900" indent="-342900">
              <a:buFont typeface="Arial" panose="020B0604020202020204" pitchFamily="34" charset="0"/>
              <a:buChar char="•"/>
            </a:pPr>
            <a:endParaRPr lang="en-US" sz="2400" dirty="0">
              <a:latin typeface="+mj-lt"/>
            </a:endParaRPr>
          </a:p>
        </p:txBody>
      </p:sp>
    </p:spTree>
    <p:extLst>
      <p:ext uri="{BB962C8B-B14F-4D97-AF65-F5344CB8AC3E}">
        <p14:creationId xmlns:p14="http://schemas.microsoft.com/office/powerpoint/2010/main" val="5324381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2B8FA3C3-A532-7441-917F-A64F1E8B3B44}"/>
              </a:ext>
            </a:extLst>
          </p:cNvPr>
          <p:cNvSpPr txBox="1"/>
          <p:nvPr/>
        </p:nvSpPr>
        <p:spPr>
          <a:xfrm>
            <a:off x="2904187" y="330335"/>
            <a:ext cx="6508756" cy="482330"/>
          </a:xfrm>
          <a:prstGeom prst="rect">
            <a:avLst/>
          </a:prstGeom>
          <a:noFill/>
          <a:ln>
            <a:noFill/>
          </a:ln>
        </p:spPr>
        <p:txBody>
          <a:bodyPr anchor="ctr"/>
          <a:lstStyle/>
          <a:p>
            <a:pPr marL="360" algn="just">
              <a:lnSpc>
                <a:spcPct val="100000"/>
              </a:lnSpc>
              <a:buClr>
                <a:srgbClr val="000000"/>
              </a:buClr>
            </a:pPr>
            <a:r>
              <a:rPr lang="en-US" sz="2800" b="1" strike="noStrike" spc="-1" dirty="0">
                <a:solidFill>
                  <a:srgbClr val="000000"/>
                </a:solidFill>
                <a:uFill>
                  <a:solidFill>
                    <a:srgbClr val="FFFFFF"/>
                  </a:solidFill>
                </a:uFill>
                <a:latin typeface="Arial"/>
              </a:rPr>
              <a:t>Configuration of Canny algorithm</a:t>
            </a:r>
            <a:endParaRPr lang="ru-RU" sz="2800" b="1" strike="noStrike" spc="-1" dirty="0">
              <a:solidFill>
                <a:srgbClr val="000000"/>
              </a:solidFill>
              <a:uFill>
                <a:solidFill>
                  <a:srgbClr val="FFFFFF"/>
                </a:solidFill>
              </a:uFill>
              <a:latin typeface="Arial"/>
            </a:endParaRPr>
          </a:p>
        </p:txBody>
      </p:sp>
      <p:sp>
        <p:nvSpPr>
          <p:cNvPr id="5" name="TextShape 2">
            <a:extLst>
              <a:ext uri="{FF2B5EF4-FFF2-40B4-BE49-F238E27FC236}">
                <a16:creationId xmlns:a16="http://schemas.microsoft.com/office/drawing/2014/main" id="{799CC419-F3B1-5E42-9D39-04C430B8A449}"/>
              </a:ext>
            </a:extLst>
          </p:cNvPr>
          <p:cNvSpPr txBox="1"/>
          <p:nvPr/>
        </p:nvSpPr>
        <p:spPr>
          <a:xfrm>
            <a:off x="143439" y="954748"/>
            <a:ext cx="12048564" cy="5593977"/>
          </a:xfrm>
          <a:prstGeom prst="rect">
            <a:avLst/>
          </a:prstGeom>
          <a:noFill/>
          <a:ln>
            <a:noFill/>
          </a:ln>
        </p:spPr>
        <p:txBody>
          <a:bodyPr anchor="ctr"/>
          <a:lstStyle/>
          <a:p>
            <a:r>
              <a:rPr lang="ru-RU" sz="2400" b="1" dirty="0">
                <a:latin typeface="+mj-lt"/>
              </a:rPr>
              <a:t>1. </a:t>
            </a:r>
            <a:r>
              <a:rPr lang="en-US" sz="2400" b="1" dirty="0">
                <a:latin typeface="+mj-lt"/>
              </a:rPr>
              <a:t>Run</a:t>
            </a:r>
            <a:r>
              <a:rPr lang="ru-RU" sz="2400" dirty="0">
                <a:latin typeface="+mj-lt"/>
              </a:rPr>
              <a:t>:</a:t>
            </a:r>
          </a:p>
          <a:p>
            <a:r>
              <a:rPr lang="en-US" sz="2400" dirty="0">
                <a:latin typeface="SFRM1095"/>
              </a:rPr>
              <a:t>Open library OpenCV</a:t>
            </a:r>
            <a:r>
              <a:rPr lang="ru-RU" sz="2400" dirty="0">
                <a:latin typeface="SFRM1095"/>
              </a:rPr>
              <a:t>: </a:t>
            </a:r>
          </a:p>
          <a:p>
            <a:r>
              <a:rPr lang="en-US" sz="2400" dirty="0">
                <a:latin typeface="SFTI1095"/>
              </a:rPr>
              <a:t>virtual void cv::</a:t>
            </a:r>
            <a:r>
              <a:rPr lang="en-US" sz="2400" dirty="0" err="1">
                <a:latin typeface="SFTI1095"/>
              </a:rPr>
              <a:t>cuda</a:t>
            </a:r>
            <a:r>
              <a:rPr lang="en-US" sz="2400" dirty="0">
                <a:latin typeface="SFTI1095"/>
              </a:rPr>
              <a:t>::</a:t>
            </a:r>
            <a:r>
              <a:rPr lang="en-US" sz="2400" dirty="0" err="1">
                <a:latin typeface="SFTI1095"/>
              </a:rPr>
              <a:t>CannyEdgeDetector</a:t>
            </a:r>
            <a:r>
              <a:rPr lang="en-US" sz="2400" dirty="0">
                <a:latin typeface="SFTI1095"/>
              </a:rPr>
              <a:t>::detect (</a:t>
            </a:r>
            <a:r>
              <a:rPr lang="en-US" sz="2400" dirty="0" err="1">
                <a:latin typeface="SFTI1095"/>
              </a:rPr>
              <a:t>InputArray</a:t>
            </a:r>
            <a:r>
              <a:rPr lang="en-US" sz="2400" dirty="0">
                <a:latin typeface="SFTI1095"/>
              </a:rPr>
              <a:t> image, </a:t>
            </a:r>
            <a:r>
              <a:rPr lang="en-US" sz="2400" dirty="0" err="1">
                <a:latin typeface="SFTI1095"/>
              </a:rPr>
              <a:t>OutputArray</a:t>
            </a:r>
            <a:r>
              <a:rPr lang="en-US" sz="2400" dirty="0">
                <a:latin typeface="SFTI1095"/>
              </a:rPr>
              <a:t> edges)</a:t>
            </a:r>
            <a:r>
              <a:rPr lang="en-US" sz="2400" dirty="0">
                <a:latin typeface="SFRM1095"/>
              </a:rPr>
              <a:t>.</a:t>
            </a:r>
            <a:endParaRPr lang="ru-RU" sz="2400" dirty="0">
              <a:latin typeface="SFRM1095"/>
            </a:endParaRPr>
          </a:p>
          <a:p>
            <a:endParaRPr lang="ru-RU" sz="2400" dirty="0">
              <a:latin typeface="SFRM1095"/>
            </a:endParaRPr>
          </a:p>
          <a:p>
            <a:r>
              <a:rPr lang="ru-RU" sz="2400" b="1" dirty="0">
                <a:latin typeface="+mj-lt"/>
              </a:rPr>
              <a:t>2. </a:t>
            </a:r>
            <a:r>
              <a:rPr lang="en-US" sz="2400" b="1" dirty="0">
                <a:latin typeface="+mj-lt"/>
              </a:rPr>
              <a:t>Parameters</a:t>
            </a:r>
            <a:r>
              <a:rPr lang="ru-RU" sz="2400" dirty="0">
                <a:latin typeface="SFRM1095"/>
              </a:rPr>
              <a:t>: </a:t>
            </a:r>
          </a:p>
          <a:p>
            <a:pPr marL="342900" indent="-342900">
              <a:buFont typeface="Courier New" panose="02070309020205020404" pitchFamily="49" charset="0"/>
              <a:buChar char="o"/>
            </a:pPr>
            <a:r>
              <a:rPr lang="en-US" sz="2400" dirty="0">
                <a:latin typeface="SFRM1095"/>
              </a:rPr>
              <a:t>Image – original image</a:t>
            </a:r>
            <a:r>
              <a:rPr lang="ru-RU" sz="2400" dirty="0">
                <a:latin typeface="SFRM1095"/>
              </a:rPr>
              <a:t>(</a:t>
            </a:r>
            <a:r>
              <a:rPr lang="en-US" sz="2400" dirty="0">
                <a:latin typeface="SFRM1095"/>
              </a:rPr>
              <a:t>grayscale</a:t>
            </a:r>
            <a:r>
              <a:rPr lang="ru-RU" sz="2400" dirty="0">
                <a:latin typeface="SFRM1095"/>
              </a:rPr>
              <a:t>);</a:t>
            </a:r>
          </a:p>
          <a:p>
            <a:pPr marL="342900" indent="-342900">
              <a:buFont typeface="Courier New" panose="02070309020205020404" pitchFamily="49" charset="0"/>
              <a:buChar char="o"/>
            </a:pPr>
            <a:r>
              <a:rPr lang="en-US" sz="2400" dirty="0">
                <a:latin typeface="SFRM1095"/>
              </a:rPr>
              <a:t>Edges </a:t>
            </a:r>
            <a:r>
              <a:rPr lang="ru-RU" sz="2400" dirty="0">
                <a:latin typeface="SFRM1095"/>
              </a:rPr>
              <a:t>– </a:t>
            </a:r>
            <a:r>
              <a:rPr lang="en-US" sz="2400" dirty="0">
                <a:latin typeface="SFRM1095"/>
              </a:rPr>
              <a:t>result image</a:t>
            </a:r>
            <a:r>
              <a:rPr lang="ru-RU" sz="2400" dirty="0">
                <a:latin typeface="SFRM1095"/>
              </a:rPr>
              <a:t>.</a:t>
            </a:r>
          </a:p>
          <a:p>
            <a:endParaRPr lang="ru-RU" sz="2400" dirty="0">
              <a:latin typeface="SFRM1095"/>
            </a:endParaRPr>
          </a:p>
          <a:p>
            <a:r>
              <a:rPr lang="ru-RU" sz="2400" b="1" dirty="0"/>
              <a:t>3. </a:t>
            </a:r>
            <a:r>
              <a:rPr lang="en-US" sz="2400" b="1" dirty="0"/>
              <a:t>Extra options</a:t>
            </a:r>
            <a:r>
              <a:rPr lang="ru-RU" sz="2400" dirty="0">
                <a:latin typeface="SFRM1095"/>
              </a:rPr>
              <a:t>: </a:t>
            </a:r>
          </a:p>
          <a:p>
            <a:pPr marL="342900" indent="-342900">
              <a:buFont typeface="Courier New" panose="02070309020205020404" pitchFamily="49" charset="0"/>
              <a:buChar char="o"/>
            </a:pPr>
            <a:r>
              <a:rPr lang="en-US" sz="2400" dirty="0">
                <a:latin typeface="SFRM1095"/>
              </a:rPr>
              <a:t>Threshold1 – lower threshold </a:t>
            </a:r>
            <a:r>
              <a:rPr lang="ru-RU" sz="2400" dirty="0">
                <a:latin typeface="SFRM1095"/>
              </a:rPr>
              <a:t>(</a:t>
            </a:r>
            <a:r>
              <a:rPr lang="en-US" sz="2400" dirty="0">
                <a:latin typeface="SFRM1095"/>
              </a:rPr>
              <a:t>= 100</a:t>
            </a:r>
            <a:r>
              <a:rPr lang="ru-RU" sz="2400" dirty="0">
                <a:latin typeface="SFRM1095"/>
              </a:rPr>
              <a:t>);</a:t>
            </a:r>
          </a:p>
          <a:p>
            <a:pPr marL="342900" indent="-342900">
              <a:buFont typeface="Courier New" panose="02070309020205020404" pitchFamily="49" charset="0"/>
              <a:buChar char="o"/>
            </a:pPr>
            <a:r>
              <a:rPr lang="en-US" sz="2400" dirty="0">
                <a:latin typeface="SFRM1095"/>
              </a:rPr>
              <a:t>Threshold</a:t>
            </a:r>
            <a:r>
              <a:rPr lang="ru-RU" sz="2400" dirty="0">
                <a:latin typeface="SFRM1095"/>
              </a:rPr>
              <a:t>2</a:t>
            </a:r>
            <a:r>
              <a:rPr lang="en-US" sz="2400" dirty="0">
                <a:latin typeface="SFRM1095"/>
              </a:rPr>
              <a:t> – upper threshold</a:t>
            </a:r>
            <a:r>
              <a:rPr lang="ru-RU" sz="2400" dirty="0">
                <a:latin typeface="SFRM1095"/>
              </a:rPr>
              <a:t> (= 1</a:t>
            </a:r>
            <a:r>
              <a:rPr lang="en-US" sz="2400" dirty="0">
                <a:latin typeface="SFRM1095"/>
              </a:rPr>
              <a:t>5</a:t>
            </a:r>
            <a:r>
              <a:rPr lang="ru-RU" sz="2400" dirty="0">
                <a:latin typeface="SFRM1095"/>
              </a:rPr>
              <a:t>0);</a:t>
            </a:r>
          </a:p>
          <a:p>
            <a:pPr marL="342900" indent="-342900">
              <a:buFont typeface="Courier New" panose="02070309020205020404" pitchFamily="49" charset="0"/>
              <a:buChar char="o"/>
            </a:pPr>
            <a:r>
              <a:rPr lang="en-US" sz="2400" dirty="0" err="1">
                <a:latin typeface="SFRM1095"/>
              </a:rPr>
              <a:t>ApertureSize</a:t>
            </a:r>
            <a:r>
              <a:rPr lang="en-US" sz="2400" dirty="0">
                <a:latin typeface="SFRM1095"/>
              </a:rPr>
              <a:t> – size of mask for derivatives </a:t>
            </a:r>
            <a:r>
              <a:rPr lang="ru-RU" sz="2400" dirty="0">
                <a:latin typeface="SFRM1095"/>
              </a:rPr>
              <a:t>(3 х 3);</a:t>
            </a:r>
          </a:p>
          <a:p>
            <a:pPr marL="342900" indent="-342900">
              <a:buFont typeface="Courier New" panose="02070309020205020404" pitchFamily="49" charset="0"/>
              <a:buChar char="o"/>
            </a:pPr>
            <a:r>
              <a:rPr lang="en-US" sz="2400" dirty="0">
                <a:latin typeface="SFRM1095"/>
              </a:rPr>
              <a:t>L2gradient</a:t>
            </a:r>
            <a:r>
              <a:rPr lang="ru-RU" sz="2400" dirty="0">
                <a:latin typeface="SFRM1095"/>
              </a:rPr>
              <a:t> – </a:t>
            </a:r>
            <a:r>
              <a:rPr lang="en-US" sz="2400" dirty="0">
                <a:latin typeface="SFRM1095"/>
              </a:rPr>
              <a:t>flag for more accurate rate </a:t>
            </a:r>
            <a:r>
              <a:rPr lang="ru-RU" sz="2400" dirty="0">
                <a:latin typeface="SFRM1095"/>
              </a:rPr>
              <a:t>(= </a:t>
            </a:r>
            <a:r>
              <a:rPr lang="en-US" sz="2400" dirty="0">
                <a:latin typeface="SFRM1095"/>
              </a:rPr>
              <a:t>false</a:t>
            </a:r>
            <a:r>
              <a:rPr lang="ru-RU" sz="2400" dirty="0">
                <a:latin typeface="SFRM1095"/>
              </a:rPr>
              <a:t>).</a:t>
            </a:r>
            <a:endParaRPr lang="ru-RU" sz="2400" dirty="0">
              <a:latin typeface="+mj-lt"/>
            </a:endParaRPr>
          </a:p>
          <a:p>
            <a:endParaRPr lang="en-US" sz="2400" dirty="0">
              <a:latin typeface="+mj-lt"/>
            </a:endParaRPr>
          </a:p>
        </p:txBody>
      </p:sp>
    </p:spTree>
    <p:extLst>
      <p:ext uri="{BB962C8B-B14F-4D97-AF65-F5344CB8AC3E}">
        <p14:creationId xmlns:p14="http://schemas.microsoft.com/office/powerpoint/2010/main" val="21932018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a:extLst>
              <a:ext uri="{FF2B5EF4-FFF2-40B4-BE49-F238E27FC236}">
                <a16:creationId xmlns:a16="http://schemas.microsoft.com/office/drawing/2014/main" id="{9C76CC42-B86B-2440-A3B2-3090BA16DBCB}"/>
              </a:ext>
            </a:extLst>
          </p:cNvPr>
          <p:cNvSpPr txBox="1"/>
          <p:nvPr/>
        </p:nvSpPr>
        <p:spPr>
          <a:xfrm>
            <a:off x="2493920" y="178887"/>
            <a:ext cx="6683697" cy="482330"/>
          </a:xfrm>
          <a:prstGeom prst="rect">
            <a:avLst/>
          </a:prstGeom>
          <a:noFill/>
          <a:ln>
            <a:noFill/>
          </a:ln>
        </p:spPr>
        <p:txBody>
          <a:bodyPr anchor="ctr"/>
          <a:lstStyle/>
          <a:p>
            <a:pPr marL="360" algn="ctr">
              <a:lnSpc>
                <a:spcPct val="100000"/>
              </a:lnSpc>
              <a:buClr>
                <a:srgbClr val="000000"/>
              </a:buClr>
            </a:pPr>
            <a:r>
              <a:rPr lang="en-US" sz="3200" b="1" spc="-1" dirty="0">
                <a:solidFill>
                  <a:srgbClr val="000000"/>
                </a:solidFill>
                <a:uFill>
                  <a:solidFill>
                    <a:srgbClr val="FFFFFF"/>
                  </a:solidFill>
                </a:uFill>
              </a:rPr>
              <a:t>Speed </a:t>
            </a:r>
            <a:r>
              <a:rPr lang="en-US" sz="2800" b="1" spc="-1" dirty="0">
                <a:solidFill>
                  <a:srgbClr val="000000"/>
                </a:solidFill>
                <a:uFill>
                  <a:solidFill>
                    <a:srgbClr val="FFFFFF"/>
                  </a:solidFill>
                </a:uFill>
              </a:rPr>
              <a:t>comparison</a:t>
            </a:r>
            <a:r>
              <a:rPr lang="en-US" sz="3200" b="1" spc="-1" dirty="0">
                <a:solidFill>
                  <a:srgbClr val="000000"/>
                </a:solidFill>
                <a:uFill>
                  <a:solidFill>
                    <a:srgbClr val="FFFFFF"/>
                  </a:solidFill>
                </a:uFill>
              </a:rPr>
              <a:t>: GC &amp; Canny</a:t>
            </a:r>
            <a:endParaRPr lang="ru-RU" sz="3200" b="1" strike="noStrike" spc="-1" dirty="0">
              <a:solidFill>
                <a:srgbClr val="000000"/>
              </a:solidFill>
              <a:uFill>
                <a:solidFill>
                  <a:srgbClr val="FFFFFF"/>
                </a:solidFill>
              </a:uFill>
              <a:latin typeface="Arial"/>
            </a:endParaRPr>
          </a:p>
        </p:txBody>
      </p:sp>
      <p:sp>
        <p:nvSpPr>
          <p:cNvPr id="7" name="TextShape 2">
            <a:extLst>
              <a:ext uri="{FF2B5EF4-FFF2-40B4-BE49-F238E27FC236}">
                <a16:creationId xmlns:a16="http://schemas.microsoft.com/office/drawing/2014/main" id="{E35042C7-7CCF-8E49-85D3-6714DF0BD11C}"/>
              </a:ext>
            </a:extLst>
          </p:cNvPr>
          <p:cNvSpPr txBox="1"/>
          <p:nvPr/>
        </p:nvSpPr>
        <p:spPr>
          <a:xfrm>
            <a:off x="1142491" y="830187"/>
            <a:ext cx="9386556" cy="485859"/>
          </a:xfrm>
          <a:prstGeom prst="rect">
            <a:avLst/>
          </a:prstGeom>
          <a:noFill/>
          <a:ln>
            <a:noFill/>
          </a:ln>
        </p:spPr>
        <p:txBody>
          <a:bodyPr anchor="ctr"/>
          <a:lstStyle/>
          <a:p>
            <a:pPr marL="360" algn="ctr">
              <a:lnSpc>
                <a:spcPct val="100000"/>
              </a:lnSpc>
              <a:buClr>
                <a:srgbClr val="000000"/>
              </a:buClr>
            </a:pPr>
            <a:r>
              <a:rPr lang="en-US" sz="2800" spc="-1" dirty="0">
                <a:solidFill>
                  <a:srgbClr val="000000"/>
                </a:solidFill>
                <a:uFill>
                  <a:solidFill>
                    <a:srgbClr val="FFFFFF"/>
                  </a:solidFill>
                </a:uFill>
                <a:latin typeface="Arial"/>
              </a:rPr>
              <a:t>1</a:t>
            </a:r>
            <a:r>
              <a:rPr lang="en-US" sz="2800" b="0" strike="noStrike" spc="-1" dirty="0">
                <a:solidFill>
                  <a:srgbClr val="000000"/>
                </a:solidFill>
                <a:uFill>
                  <a:solidFill>
                    <a:srgbClr val="FFFFFF"/>
                  </a:solidFill>
                </a:uFill>
                <a:latin typeface="Arial"/>
              </a:rPr>
              <a:t>) GC grayscale (CUDA) &amp; Canny grayscale (CUDA)</a:t>
            </a:r>
            <a:endParaRPr lang="ru-RU" sz="2800" b="0" strike="noStrike" spc="-1" dirty="0">
              <a:solidFill>
                <a:srgbClr val="000000"/>
              </a:solidFill>
              <a:uFill>
                <a:solidFill>
                  <a:srgbClr val="FFFFFF"/>
                </a:solidFill>
              </a:uFill>
              <a:latin typeface="Arial"/>
            </a:endParaRPr>
          </a:p>
        </p:txBody>
      </p:sp>
      <p:graphicFrame>
        <p:nvGraphicFramePr>
          <p:cNvPr id="8" name="Таблица 7">
            <a:extLst>
              <a:ext uri="{FF2B5EF4-FFF2-40B4-BE49-F238E27FC236}">
                <a16:creationId xmlns:a16="http://schemas.microsoft.com/office/drawing/2014/main" id="{41EE5025-C688-0440-B72A-918AD0FA0794}"/>
              </a:ext>
            </a:extLst>
          </p:cNvPr>
          <p:cNvGraphicFramePr>
            <a:graphicFrameLocks noGrp="1"/>
          </p:cNvGraphicFramePr>
          <p:nvPr>
            <p:extLst>
              <p:ext uri="{D42A27DB-BD31-4B8C-83A1-F6EECF244321}">
                <p14:modId xmlns:p14="http://schemas.microsoft.com/office/powerpoint/2010/main" val="3238927801"/>
              </p:ext>
            </p:extLst>
          </p:nvPr>
        </p:nvGraphicFramePr>
        <p:xfrm>
          <a:off x="672352" y="1452282"/>
          <a:ext cx="10703858" cy="4316508"/>
        </p:xfrm>
        <a:graphic>
          <a:graphicData uri="http://schemas.openxmlformats.org/drawingml/2006/table">
            <a:tbl>
              <a:tblPr firstRow="1" bandRow="1">
                <a:tableStyleId>{073A0DAA-6AF3-43AB-8588-CEC1D06C72B9}</a:tableStyleId>
              </a:tblPr>
              <a:tblGrid>
                <a:gridCol w="2164977">
                  <a:extLst>
                    <a:ext uri="{9D8B030D-6E8A-4147-A177-3AD203B41FA5}">
                      <a16:colId xmlns:a16="http://schemas.microsoft.com/office/drawing/2014/main" val="3217397002"/>
                    </a:ext>
                  </a:extLst>
                </a:gridCol>
                <a:gridCol w="3133165">
                  <a:extLst>
                    <a:ext uri="{9D8B030D-6E8A-4147-A177-3AD203B41FA5}">
                      <a16:colId xmlns:a16="http://schemas.microsoft.com/office/drawing/2014/main" val="3349900991"/>
                    </a:ext>
                  </a:extLst>
                </a:gridCol>
                <a:gridCol w="2716306">
                  <a:extLst>
                    <a:ext uri="{9D8B030D-6E8A-4147-A177-3AD203B41FA5}">
                      <a16:colId xmlns:a16="http://schemas.microsoft.com/office/drawing/2014/main" val="2371412882"/>
                    </a:ext>
                  </a:extLst>
                </a:gridCol>
                <a:gridCol w="2689410">
                  <a:extLst>
                    <a:ext uri="{9D8B030D-6E8A-4147-A177-3AD203B41FA5}">
                      <a16:colId xmlns:a16="http://schemas.microsoft.com/office/drawing/2014/main" val="624999952"/>
                    </a:ext>
                  </a:extLst>
                </a:gridCol>
              </a:tblGrid>
              <a:tr h="719418">
                <a:tc>
                  <a:txBody>
                    <a:bodyPr/>
                    <a:lstStyle/>
                    <a:p>
                      <a:pPr algn="ctr"/>
                      <a:r>
                        <a:rPr lang="en-US" sz="2400" dirty="0"/>
                        <a:t>Image Size</a:t>
                      </a:r>
                      <a:endParaRPr lang="ru-RU" sz="2400" dirty="0"/>
                    </a:p>
                  </a:txBody>
                  <a:tcPr/>
                </a:tc>
                <a:tc>
                  <a:txBody>
                    <a:bodyPr/>
                    <a:lstStyle/>
                    <a:p>
                      <a:pPr algn="ctr"/>
                      <a:r>
                        <a:rPr lang="en-US" sz="2400" dirty="0"/>
                        <a:t>GC without thinning</a:t>
                      </a:r>
                      <a:endParaRPr lang="ru-RU" sz="2400" dirty="0"/>
                    </a:p>
                  </a:txBody>
                  <a:tcPr/>
                </a:tc>
                <a:tc>
                  <a:txBody>
                    <a:bodyPr/>
                    <a:lstStyle/>
                    <a:p>
                      <a:pPr algn="ctr"/>
                      <a:r>
                        <a:rPr lang="en-US" sz="2400" dirty="0"/>
                        <a:t>GC with thinning</a:t>
                      </a:r>
                      <a:endParaRPr lang="ru-RU" sz="2400" dirty="0"/>
                    </a:p>
                  </a:txBody>
                  <a:tcPr marL="90000"/>
                </a:tc>
                <a:tc>
                  <a:txBody>
                    <a:bodyPr/>
                    <a:lstStyle/>
                    <a:p>
                      <a:pPr algn="ctr"/>
                      <a:r>
                        <a:rPr lang="en-US" sz="2400" dirty="0"/>
                        <a:t>Canny </a:t>
                      </a:r>
                      <a:endParaRPr lang="ru-RU" sz="2400" dirty="0"/>
                    </a:p>
                  </a:txBody>
                  <a:tcPr/>
                </a:tc>
                <a:extLst>
                  <a:ext uri="{0D108BD9-81ED-4DB2-BD59-A6C34878D82A}">
                    <a16:rowId xmlns:a16="http://schemas.microsoft.com/office/drawing/2014/main" val="1994977332"/>
                  </a:ext>
                </a:extLst>
              </a:tr>
              <a:tr h="71941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dirty="0"/>
                        <a:t>3264 х 2448</a:t>
                      </a:r>
                    </a:p>
                  </a:txBody>
                  <a:tcPr/>
                </a:tc>
                <a:tc>
                  <a:txBody>
                    <a:bodyPr/>
                    <a:lstStyle/>
                    <a:p>
                      <a:pPr algn="ctr"/>
                      <a:r>
                        <a:rPr lang="en-US" sz="2400" dirty="0"/>
                        <a:t>11</a:t>
                      </a:r>
                      <a:endParaRPr lang="ru-RU" sz="2400" dirty="0"/>
                    </a:p>
                  </a:txBody>
                  <a:tcPr/>
                </a:tc>
                <a:tc>
                  <a:txBody>
                    <a:bodyPr/>
                    <a:lstStyle/>
                    <a:p>
                      <a:pPr algn="ctr"/>
                      <a:r>
                        <a:rPr lang="en-US" sz="2400" dirty="0"/>
                        <a:t>14</a:t>
                      </a:r>
                      <a:endParaRPr lang="ru-RU" sz="2400" dirty="0"/>
                    </a:p>
                  </a:txBody>
                  <a:tcPr/>
                </a:tc>
                <a:tc>
                  <a:txBody>
                    <a:bodyPr/>
                    <a:lstStyle/>
                    <a:p>
                      <a:pPr algn="ctr"/>
                      <a:r>
                        <a:rPr lang="en-US" sz="2400" dirty="0"/>
                        <a:t>16</a:t>
                      </a:r>
                      <a:endParaRPr lang="ru-RU" sz="2400" dirty="0"/>
                    </a:p>
                  </a:txBody>
                  <a:tcPr/>
                </a:tc>
                <a:extLst>
                  <a:ext uri="{0D108BD9-81ED-4DB2-BD59-A6C34878D82A}">
                    <a16:rowId xmlns:a16="http://schemas.microsoft.com/office/drawing/2014/main" val="3219711062"/>
                  </a:ext>
                </a:extLst>
              </a:tr>
              <a:tr h="719418">
                <a:tc>
                  <a:txBody>
                    <a:bodyPr/>
                    <a:lstStyle/>
                    <a:p>
                      <a:pPr algn="ctr"/>
                      <a:r>
                        <a:rPr lang="en-US" sz="2400" dirty="0"/>
                        <a:t>4000</a:t>
                      </a:r>
                      <a:r>
                        <a:rPr lang="ru-RU" sz="2400" dirty="0"/>
                        <a:t> х 2672</a:t>
                      </a:r>
                    </a:p>
                  </a:txBody>
                  <a:tcPr/>
                </a:tc>
                <a:tc>
                  <a:txBody>
                    <a:bodyPr/>
                    <a:lstStyle/>
                    <a:p>
                      <a:pPr algn="ctr"/>
                      <a:r>
                        <a:rPr lang="en-US" sz="2400" dirty="0"/>
                        <a:t>15</a:t>
                      </a:r>
                      <a:endParaRPr lang="ru-RU" sz="2400" dirty="0"/>
                    </a:p>
                  </a:txBody>
                  <a:tcPr/>
                </a:tc>
                <a:tc>
                  <a:txBody>
                    <a:bodyPr/>
                    <a:lstStyle/>
                    <a:p>
                      <a:pPr algn="ctr"/>
                      <a:r>
                        <a:rPr lang="en-US" sz="2400" dirty="0"/>
                        <a:t>18</a:t>
                      </a:r>
                      <a:endParaRPr lang="ru-RU" sz="2400" dirty="0"/>
                    </a:p>
                  </a:txBody>
                  <a:tcPr/>
                </a:tc>
                <a:tc>
                  <a:txBody>
                    <a:bodyPr/>
                    <a:lstStyle/>
                    <a:p>
                      <a:pPr algn="ctr"/>
                      <a:r>
                        <a:rPr lang="en-US" sz="2400" dirty="0"/>
                        <a:t>22</a:t>
                      </a:r>
                      <a:endParaRPr lang="ru-RU" sz="2400" dirty="0"/>
                    </a:p>
                  </a:txBody>
                  <a:tcPr/>
                </a:tc>
                <a:extLst>
                  <a:ext uri="{0D108BD9-81ED-4DB2-BD59-A6C34878D82A}">
                    <a16:rowId xmlns:a16="http://schemas.microsoft.com/office/drawing/2014/main" val="4248818138"/>
                  </a:ext>
                </a:extLst>
              </a:tr>
              <a:tr h="719418">
                <a:tc>
                  <a:txBody>
                    <a:bodyPr/>
                    <a:lstStyle/>
                    <a:p>
                      <a:pPr algn="ctr"/>
                      <a:r>
                        <a:rPr lang="ru-RU" sz="2400" dirty="0"/>
                        <a:t>5616 х 3744</a:t>
                      </a:r>
                    </a:p>
                  </a:txBody>
                  <a:tcPr/>
                </a:tc>
                <a:tc>
                  <a:txBody>
                    <a:bodyPr/>
                    <a:lstStyle/>
                    <a:p>
                      <a:pPr algn="ctr"/>
                      <a:r>
                        <a:rPr lang="en-US" sz="2400" dirty="0"/>
                        <a:t>25</a:t>
                      </a:r>
                      <a:endParaRPr lang="ru-RU" sz="2400" dirty="0"/>
                    </a:p>
                  </a:txBody>
                  <a:tcPr/>
                </a:tc>
                <a:tc>
                  <a:txBody>
                    <a:bodyPr/>
                    <a:lstStyle/>
                    <a:p>
                      <a:pPr algn="ctr"/>
                      <a:r>
                        <a:rPr lang="en-US" sz="2400" dirty="0"/>
                        <a:t>32</a:t>
                      </a:r>
                      <a:endParaRPr lang="ru-RU" sz="2400" dirty="0"/>
                    </a:p>
                  </a:txBody>
                  <a:tcPr/>
                </a:tc>
                <a:tc>
                  <a:txBody>
                    <a:bodyPr/>
                    <a:lstStyle/>
                    <a:p>
                      <a:pPr algn="ctr"/>
                      <a:r>
                        <a:rPr lang="en-US" sz="2400" dirty="0"/>
                        <a:t>37</a:t>
                      </a:r>
                      <a:endParaRPr lang="ru-RU" sz="2400" dirty="0"/>
                    </a:p>
                  </a:txBody>
                  <a:tcPr/>
                </a:tc>
                <a:extLst>
                  <a:ext uri="{0D108BD9-81ED-4DB2-BD59-A6C34878D82A}">
                    <a16:rowId xmlns:a16="http://schemas.microsoft.com/office/drawing/2014/main" val="1081963836"/>
                  </a:ext>
                </a:extLst>
              </a:tr>
              <a:tr h="719418">
                <a:tc>
                  <a:txBody>
                    <a:bodyPr/>
                    <a:lstStyle/>
                    <a:p>
                      <a:pPr algn="ctr"/>
                      <a:r>
                        <a:rPr lang="ru-RU" sz="2400" dirty="0"/>
                        <a:t>8000 х 4672</a:t>
                      </a:r>
                    </a:p>
                  </a:txBody>
                  <a:tcPr/>
                </a:tc>
                <a:tc>
                  <a:txBody>
                    <a:bodyPr/>
                    <a:lstStyle/>
                    <a:p>
                      <a:pPr algn="ctr"/>
                      <a:r>
                        <a:rPr lang="en-US" sz="2400" dirty="0"/>
                        <a:t>38</a:t>
                      </a:r>
                      <a:endParaRPr lang="ru-RU" sz="2400" dirty="0"/>
                    </a:p>
                  </a:txBody>
                  <a:tcPr/>
                </a:tc>
                <a:tc>
                  <a:txBody>
                    <a:bodyPr/>
                    <a:lstStyle/>
                    <a:p>
                      <a:pPr algn="ctr"/>
                      <a:r>
                        <a:rPr lang="en-US" sz="2400" dirty="0"/>
                        <a:t>49</a:t>
                      </a:r>
                      <a:endParaRPr lang="ru-RU" sz="2400" dirty="0"/>
                    </a:p>
                  </a:txBody>
                  <a:tcPr/>
                </a:tc>
                <a:tc>
                  <a:txBody>
                    <a:bodyPr/>
                    <a:lstStyle/>
                    <a:p>
                      <a:pPr algn="ctr"/>
                      <a:r>
                        <a:rPr lang="en-US" sz="2400" dirty="0"/>
                        <a:t>61</a:t>
                      </a:r>
                      <a:endParaRPr lang="ru-RU" sz="2400" dirty="0"/>
                    </a:p>
                  </a:txBody>
                  <a:tcPr/>
                </a:tc>
                <a:extLst>
                  <a:ext uri="{0D108BD9-81ED-4DB2-BD59-A6C34878D82A}">
                    <a16:rowId xmlns:a16="http://schemas.microsoft.com/office/drawing/2014/main" val="37005624"/>
                  </a:ext>
                </a:extLst>
              </a:tr>
              <a:tr h="719418">
                <a:tc>
                  <a:txBody>
                    <a:bodyPr/>
                    <a:lstStyle/>
                    <a:p>
                      <a:pPr algn="ctr"/>
                      <a:r>
                        <a:rPr lang="ru-RU" sz="2400" dirty="0"/>
                        <a:t>10 000 х 4558</a:t>
                      </a:r>
                    </a:p>
                  </a:txBody>
                  <a:tcPr/>
                </a:tc>
                <a:tc>
                  <a:txBody>
                    <a:bodyPr/>
                    <a:lstStyle/>
                    <a:p>
                      <a:pPr algn="ctr"/>
                      <a:r>
                        <a:rPr lang="en-US" sz="2400" dirty="0"/>
                        <a:t>47</a:t>
                      </a:r>
                      <a:endParaRPr lang="ru-RU" sz="2400" dirty="0"/>
                    </a:p>
                  </a:txBody>
                  <a:tcPr/>
                </a:tc>
                <a:tc>
                  <a:txBody>
                    <a:bodyPr/>
                    <a:lstStyle/>
                    <a:p>
                      <a:pPr algn="ctr"/>
                      <a:r>
                        <a:rPr lang="en-US" sz="2400" dirty="0"/>
                        <a:t>62</a:t>
                      </a:r>
                      <a:endParaRPr lang="ru-RU" sz="2400" dirty="0"/>
                    </a:p>
                  </a:txBody>
                  <a:tcPr/>
                </a:tc>
                <a:tc>
                  <a:txBody>
                    <a:bodyPr/>
                    <a:lstStyle/>
                    <a:p>
                      <a:pPr algn="ctr"/>
                      <a:r>
                        <a:rPr lang="en-US" sz="2400" dirty="0"/>
                        <a:t>81</a:t>
                      </a:r>
                      <a:endParaRPr lang="ru-RU" sz="2400" dirty="0"/>
                    </a:p>
                  </a:txBody>
                  <a:tcPr/>
                </a:tc>
                <a:extLst>
                  <a:ext uri="{0D108BD9-81ED-4DB2-BD59-A6C34878D82A}">
                    <a16:rowId xmlns:a16="http://schemas.microsoft.com/office/drawing/2014/main" val="2417624886"/>
                  </a:ext>
                </a:extLst>
              </a:tr>
            </a:tbl>
          </a:graphicData>
        </a:graphic>
      </p:graphicFrame>
      <p:sp>
        <p:nvSpPr>
          <p:cNvPr id="11" name="TextShape 2">
            <a:extLst>
              <a:ext uri="{FF2B5EF4-FFF2-40B4-BE49-F238E27FC236}">
                <a16:creationId xmlns:a16="http://schemas.microsoft.com/office/drawing/2014/main" id="{D8D1C525-655E-5E4B-9671-4554DC571B8E}"/>
              </a:ext>
            </a:extLst>
          </p:cNvPr>
          <p:cNvSpPr txBox="1"/>
          <p:nvPr/>
        </p:nvSpPr>
        <p:spPr>
          <a:xfrm>
            <a:off x="672352" y="6422736"/>
            <a:ext cx="3092823" cy="297600"/>
          </a:xfrm>
          <a:prstGeom prst="rect">
            <a:avLst/>
          </a:prstGeom>
          <a:noFill/>
          <a:ln>
            <a:noFill/>
          </a:ln>
        </p:spPr>
        <p:txBody>
          <a:bodyPr anchor="ctr"/>
          <a:lstStyle/>
          <a:p>
            <a:pPr marL="360" algn="ctr">
              <a:lnSpc>
                <a:spcPct val="100000"/>
              </a:lnSpc>
              <a:buClr>
                <a:srgbClr val="000000"/>
              </a:buClr>
            </a:pPr>
            <a:r>
              <a:rPr lang="en-US" sz="2000" b="0" strike="noStrike" spc="-1" dirty="0">
                <a:solidFill>
                  <a:srgbClr val="000000"/>
                </a:solidFill>
                <a:uFill>
                  <a:solidFill>
                    <a:srgbClr val="FFFFFF"/>
                  </a:solidFill>
                </a:uFill>
                <a:latin typeface="Arial"/>
              </a:rPr>
              <a:t>Time in milliseconds (</a:t>
            </a:r>
            <a:r>
              <a:rPr lang="en-US" sz="2000" b="0" strike="noStrike" spc="-1" dirty="0" err="1">
                <a:solidFill>
                  <a:srgbClr val="000000"/>
                </a:solidFill>
                <a:uFill>
                  <a:solidFill>
                    <a:srgbClr val="FFFFFF"/>
                  </a:solidFill>
                </a:uFill>
                <a:latin typeface="Arial"/>
              </a:rPr>
              <a:t>ms</a:t>
            </a:r>
            <a:r>
              <a:rPr lang="en-US" sz="2000" b="0" strike="noStrike" spc="-1" dirty="0">
                <a:solidFill>
                  <a:srgbClr val="000000"/>
                </a:solidFill>
                <a:uFill>
                  <a:solidFill>
                    <a:srgbClr val="FFFFFF"/>
                  </a:solidFill>
                </a:uFill>
                <a:latin typeface="Arial"/>
              </a:rPr>
              <a:t>)</a:t>
            </a:r>
            <a:endParaRPr lang="ru-RU" sz="2000" b="0" strike="noStrike" spc="-1" dirty="0">
              <a:solidFill>
                <a:srgbClr val="000000"/>
              </a:solidFill>
              <a:uFill>
                <a:solidFill>
                  <a:srgbClr val="FFFFFF"/>
                </a:solidFill>
              </a:uFill>
              <a:latin typeface="Arial"/>
            </a:endParaRPr>
          </a:p>
        </p:txBody>
      </p:sp>
    </p:spTree>
    <p:extLst>
      <p:ext uri="{BB962C8B-B14F-4D97-AF65-F5344CB8AC3E}">
        <p14:creationId xmlns:p14="http://schemas.microsoft.com/office/powerpoint/2010/main" val="17278713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B011E99B-1B5D-1D44-BB83-C7A95AE50890}"/>
              </a:ext>
            </a:extLst>
          </p:cNvPr>
          <p:cNvSpPr txBox="1"/>
          <p:nvPr/>
        </p:nvSpPr>
        <p:spPr>
          <a:xfrm>
            <a:off x="402902" y="132706"/>
            <a:ext cx="11175015" cy="581104"/>
          </a:xfrm>
          <a:prstGeom prst="rect">
            <a:avLst/>
          </a:prstGeom>
          <a:noFill/>
          <a:ln>
            <a:noFill/>
          </a:ln>
        </p:spPr>
        <p:txBody>
          <a:bodyPr anchor="ctr"/>
          <a:lstStyle/>
          <a:p>
            <a:pPr marL="360" algn="ctr">
              <a:lnSpc>
                <a:spcPct val="100000"/>
              </a:lnSpc>
              <a:buClr>
                <a:srgbClr val="000000"/>
              </a:buClr>
            </a:pPr>
            <a:r>
              <a:rPr lang="en-US" sz="2800" b="0" strike="noStrike" spc="-1" dirty="0">
                <a:solidFill>
                  <a:srgbClr val="000000"/>
                </a:solidFill>
                <a:uFill>
                  <a:solidFill>
                    <a:srgbClr val="FFFFFF"/>
                  </a:solidFill>
                </a:uFill>
                <a:latin typeface="Arial"/>
              </a:rPr>
              <a:t>2) GC </a:t>
            </a:r>
            <a:r>
              <a:rPr lang="en-US" sz="2800" spc="-1" dirty="0">
                <a:solidFill>
                  <a:srgbClr val="000000"/>
                </a:solidFill>
                <a:uFill>
                  <a:solidFill>
                    <a:srgbClr val="FFFFFF"/>
                  </a:solidFill>
                </a:uFill>
                <a:latin typeface="Arial"/>
              </a:rPr>
              <a:t>full-color </a:t>
            </a:r>
            <a:r>
              <a:rPr lang="en-US" sz="2800" b="0" strike="noStrike" spc="-1" dirty="0">
                <a:solidFill>
                  <a:srgbClr val="000000"/>
                </a:solidFill>
                <a:uFill>
                  <a:solidFill>
                    <a:srgbClr val="FFFFFF"/>
                  </a:solidFill>
                </a:uFill>
                <a:latin typeface="Arial"/>
              </a:rPr>
              <a:t>(CUDA) &amp; Canny grayscale (CUDA)</a:t>
            </a:r>
            <a:endParaRPr lang="ru-RU" sz="2800" b="0" strike="noStrike" spc="-1" dirty="0">
              <a:solidFill>
                <a:srgbClr val="000000"/>
              </a:solidFill>
              <a:uFill>
                <a:solidFill>
                  <a:srgbClr val="FFFFFF"/>
                </a:solidFill>
              </a:uFill>
              <a:latin typeface="Arial"/>
            </a:endParaRPr>
          </a:p>
        </p:txBody>
      </p:sp>
      <p:graphicFrame>
        <p:nvGraphicFramePr>
          <p:cNvPr id="5" name="Таблица 4">
            <a:extLst>
              <a:ext uri="{FF2B5EF4-FFF2-40B4-BE49-F238E27FC236}">
                <a16:creationId xmlns:a16="http://schemas.microsoft.com/office/drawing/2014/main" id="{C9857114-3C0A-9543-8159-5729DC2212E0}"/>
              </a:ext>
            </a:extLst>
          </p:cNvPr>
          <p:cNvGraphicFramePr>
            <a:graphicFrameLocks noGrp="1"/>
          </p:cNvGraphicFramePr>
          <p:nvPr>
            <p:extLst>
              <p:ext uri="{D42A27DB-BD31-4B8C-83A1-F6EECF244321}">
                <p14:modId xmlns:p14="http://schemas.microsoft.com/office/powerpoint/2010/main" val="676798871"/>
              </p:ext>
            </p:extLst>
          </p:nvPr>
        </p:nvGraphicFramePr>
        <p:xfrm>
          <a:off x="517201" y="1021972"/>
          <a:ext cx="11060716" cy="4831977"/>
        </p:xfrm>
        <a:graphic>
          <a:graphicData uri="http://schemas.openxmlformats.org/drawingml/2006/table">
            <a:tbl>
              <a:tblPr firstRow="1" bandRow="1">
                <a:tableStyleId>{21E4AEA4-8DFA-4A89-87EB-49C32662AFE0}</a:tableStyleId>
              </a:tblPr>
              <a:tblGrid>
                <a:gridCol w="2637903">
                  <a:extLst>
                    <a:ext uri="{9D8B030D-6E8A-4147-A177-3AD203B41FA5}">
                      <a16:colId xmlns:a16="http://schemas.microsoft.com/office/drawing/2014/main" val="3217397002"/>
                    </a:ext>
                  </a:extLst>
                </a:gridCol>
                <a:gridCol w="3218802">
                  <a:extLst>
                    <a:ext uri="{9D8B030D-6E8A-4147-A177-3AD203B41FA5}">
                      <a16:colId xmlns:a16="http://schemas.microsoft.com/office/drawing/2014/main" val="166412448"/>
                    </a:ext>
                  </a:extLst>
                </a:gridCol>
                <a:gridCol w="2777439">
                  <a:extLst>
                    <a:ext uri="{9D8B030D-6E8A-4147-A177-3AD203B41FA5}">
                      <a16:colId xmlns:a16="http://schemas.microsoft.com/office/drawing/2014/main" val="3331584660"/>
                    </a:ext>
                  </a:extLst>
                </a:gridCol>
                <a:gridCol w="2426572">
                  <a:extLst>
                    <a:ext uri="{9D8B030D-6E8A-4147-A177-3AD203B41FA5}">
                      <a16:colId xmlns:a16="http://schemas.microsoft.com/office/drawing/2014/main" val="3349900991"/>
                    </a:ext>
                  </a:extLst>
                </a:gridCol>
              </a:tblGrid>
              <a:tr h="1133817">
                <a:tc>
                  <a:txBody>
                    <a:bodyPr/>
                    <a:lstStyle/>
                    <a:p>
                      <a:pPr algn="ctr"/>
                      <a:r>
                        <a:rPr lang="en-US" sz="2400" dirty="0"/>
                        <a:t>Image Size</a:t>
                      </a:r>
                      <a:endParaRPr lang="ru-RU" sz="2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t>GC without thinning</a:t>
                      </a:r>
                      <a:endParaRPr lang="ru-RU" sz="2400" dirty="0"/>
                    </a:p>
                    <a:p>
                      <a:pPr algn="ctr"/>
                      <a:endParaRPr lang="ru-RU" sz="2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t>GC with thinning</a:t>
                      </a:r>
                      <a:endParaRPr lang="ru-RU" sz="2400" dirty="0"/>
                    </a:p>
                    <a:p>
                      <a:pPr algn="ctr"/>
                      <a:endParaRPr lang="ru-RU" sz="2400" dirty="0"/>
                    </a:p>
                  </a:txBody>
                  <a:tcPr/>
                </a:tc>
                <a:tc>
                  <a:txBody>
                    <a:bodyPr/>
                    <a:lstStyle/>
                    <a:p>
                      <a:pPr algn="ctr"/>
                      <a:r>
                        <a:rPr lang="en-US" sz="2400" dirty="0"/>
                        <a:t>Canny</a:t>
                      </a:r>
                      <a:endParaRPr lang="ru-RU" sz="2400" dirty="0"/>
                    </a:p>
                  </a:txBody>
                  <a:tcPr/>
                </a:tc>
                <a:extLst>
                  <a:ext uri="{0D108BD9-81ED-4DB2-BD59-A6C34878D82A}">
                    <a16:rowId xmlns:a16="http://schemas.microsoft.com/office/drawing/2014/main" val="1994977332"/>
                  </a:ext>
                </a:extLst>
              </a:tr>
              <a:tr h="73963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dirty="0"/>
                        <a:t>3264 х 2448</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t>15</a:t>
                      </a:r>
                      <a:endParaRPr lang="ru-RU" sz="2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t>25</a:t>
                      </a:r>
                      <a:endParaRPr lang="ru-RU" sz="2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t>16</a:t>
                      </a:r>
                      <a:endParaRPr lang="ru-RU" sz="2400" dirty="0"/>
                    </a:p>
                  </a:txBody>
                  <a:tcPr/>
                </a:tc>
                <a:extLst>
                  <a:ext uri="{0D108BD9-81ED-4DB2-BD59-A6C34878D82A}">
                    <a16:rowId xmlns:a16="http://schemas.microsoft.com/office/drawing/2014/main" val="3219711062"/>
                  </a:ext>
                </a:extLst>
              </a:tr>
              <a:tr h="739632">
                <a:tc>
                  <a:txBody>
                    <a:bodyPr/>
                    <a:lstStyle/>
                    <a:p>
                      <a:pPr algn="ctr"/>
                      <a:r>
                        <a:rPr lang="en-US" sz="2400" dirty="0"/>
                        <a:t>4000</a:t>
                      </a:r>
                      <a:r>
                        <a:rPr lang="ru-RU" sz="2400" dirty="0"/>
                        <a:t> х 2672</a:t>
                      </a:r>
                    </a:p>
                  </a:txBody>
                  <a:tcPr/>
                </a:tc>
                <a:tc>
                  <a:txBody>
                    <a:bodyPr/>
                    <a:lstStyle/>
                    <a:p>
                      <a:pPr algn="ctr"/>
                      <a:r>
                        <a:rPr lang="en-US" sz="2400" dirty="0"/>
                        <a:t>22</a:t>
                      </a:r>
                      <a:endParaRPr lang="ru-RU" sz="2400" dirty="0"/>
                    </a:p>
                  </a:txBody>
                  <a:tcPr/>
                </a:tc>
                <a:tc>
                  <a:txBody>
                    <a:bodyPr/>
                    <a:lstStyle/>
                    <a:p>
                      <a:pPr algn="ctr"/>
                      <a:r>
                        <a:rPr lang="en-US" sz="2400" dirty="0"/>
                        <a:t>32</a:t>
                      </a:r>
                      <a:endParaRPr lang="ru-RU" sz="2400" dirty="0"/>
                    </a:p>
                  </a:txBody>
                  <a:tcPr/>
                </a:tc>
                <a:tc>
                  <a:txBody>
                    <a:bodyPr/>
                    <a:lstStyle/>
                    <a:p>
                      <a:pPr algn="ctr"/>
                      <a:r>
                        <a:rPr lang="en-US" sz="2400" dirty="0"/>
                        <a:t>22</a:t>
                      </a:r>
                      <a:endParaRPr lang="ru-RU" sz="2400" dirty="0"/>
                    </a:p>
                  </a:txBody>
                  <a:tcPr/>
                </a:tc>
                <a:extLst>
                  <a:ext uri="{0D108BD9-81ED-4DB2-BD59-A6C34878D82A}">
                    <a16:rowId xmlns:a16="http://schemas.microsoft.com/office/drawing/2014/main" val="4248818138"/>
                  </a:ext>
                </a:extLst>
              </a:tr>
              <a:tr h="739632">
                <a:tc>
                  <a:txBody>
                    <a:bodyPr/>
                    <a:lstStyle/>
                    <a:p>
                      <a:pPr algn="ctr"/>
                      <a:r>
                        <a:rPr lang="ru-RU" sz="2400" dirty="0"/>
                        <a:t>5616 х 3744</a:t>
                      </a:r>
                    </a:p>
                  </a:txBody>
                  <a:tcPr/>
                </a:tc>
                <a:tc>
                  <a:txBody>
                    <a:bodyPr/>
                    <a:lstStyle/>
                    <a:p>
                      <a:pPr algn="ctr"/>
                      <a:r>
                        <a:rPr lang="en-US" sz="2400" dirty="0"/>
                        <a:t>37</a:t>
                      </a:r>
                      <a:endParaRPr lang="ru-RU" sz="2400" dirty="0"/>
                    </a:p>
                  </a:txBody>
                  <a:tcPr/>
                </a:tc>
                <a:tc>
                  <a:txBody>
                    <a:bodyPr/>
                    <a:lstStyle/>
                    <a:p>
                      <a:pPr algn="ctr"/>
                      <a:r>
                        <a:rPr lang="en-US" sz="2400" dirty="0"/>
                        <a:t>53</a:t>
                      </a:r>
                      <a:endParaRPr lang="ru-RU" sz="2400" dirty="0"/>
                    </a:p>
                  </a:txBody>
                  <a:tcPr/>
                </a:tc>
                <a:tc>
                  <a:txBody>
                    <a:bodyPr/>
                    <a:lstStyle/>
                    <a:p>
                      <a:pPr algn="ctr"/>
                      <a:r>
                        <a:rPr lang="en-US" sz="2400" dirty="0"/>
                        <a:t>37</a:t>
                      </a:r>
                      <a:endParaRPr lang="ru-RU" sz="2400" dirty="0"/>
                    </a:p>
                  </a:txBody>
                  <a:tcPr/>
                </a:tc>
                <a:extLst>
                  <a:ext uri="{0D108BD9-81ED-4DB2-BD59-A6C34878D82A}">
                    <a16:rowId xmlns:a16="http://schemas.microsoft.com/office/drawing/2014/main" val="1081963836"/>
                  </a:ext>
                </a:extLst>
              </a:tr>
              <a:tr h="739632">
                <a:tc>
                  <a:txBody>
                    <a:bodyPr/>
                    <a:lstStyle/>
                    <a:p>
                      <a:pPr algn="ctr"/>
                      <a:r>
                        <a:rPr lang="ru-RU" sz="2400" dirty="0"/>
                        <a:t>8000 х 4672</a:t>
                      </a:r>
                    </a:p>
                  </a:txBody>
                  <a:tcPr/>
                </a:tc>
                <a:tc>
                  <a:txBody>
                    <a:bodyPr/>
                    <a:lstStyle/>
                    <a:p>
                      <a:pPr algn="ctr"/>
                      <a:r>
                        <a:rPr lang="en-US" sz="2400" dirty="0"/>
                        <a:t>62</a:t>
                      </a:r>
                      <a:endParaRPr lang="ru-RU" sz="2400" dirty="0"/>
                    </a:p>
                  </a:txBody>
                  <a:tcPr/>
                </a:tc>
                <a:tc>
                  <a:txBody>
                    <a:bodyPr/>
                    <a:lstStyle/>
                    <a:p>
                      <a:pPr algn="ctr"/>
                      <a:r>
                        <a:rPr lang="en-US" sz="2400" dirty="0"/>
                        <a:t>84</a:t>
                      </a:r>
                      <a:endParaRPr lang="ru-RU" sz="2400" dirty="0"/>
                    </a:p>
                  </a:txBody>
                  <a:tcPr/>
                </a:tc>
                <a:tc>
                  <a:txBody>
                    <a:bodyPr/>
                    <a:lstStyle/>
                    <a:p>
                      <a:pPr algn="ctr"/>
                      <a:r>
                        <a:rPr lang="en-US" sz="2400" dirty="0"/>
                        <a:t>61</a:t>
                      </a:r>
                      <a:endParaRPr lang="ru-RU" sz="2400" dirty="0"/>
                    </a:p>
                  </a:txBody>
                  <a:tcPr/>
                </a:tc>
                <a:extLst>
                  <a:ext uri="{0D108BD9-81ED-4DB2-BD59-A6C34878D82A}">
                    <a16:rowId xmlns:a16="http://schemas.microsoft.com/office/drawing/2014/main" val="37005624"/>
                  </a:ext>
                </a:extLst>
              </a:tr>
              <a:tr h="739632">
                <a:tc>
                  <a:txBody>
                    <a:bodyPr/>
                    <a:lstStyle/>
                    <a:p>
                      <a:pPr algn="ctr"/>
                      <a:r>
                        <a:rPr lang="ru-RU" sz="2400" dirty="0"/>
                        <a:t>10 000 х 4558</a:t>
                      </a:r>
                    </a:p>
                  </a:txBody>
                  <a:tcPr/>
                </a:tc>
                <a:tc>
                  <a:txBody>
                    <a:bodyPr/>
                    <a:lstStyle/>
                    <a:p>
                      <a:pPr algn="ctr"/>
                      <a:r>
                        <a:rPr lang="en-US" sz="2400" dirty="0"/>
                        <a:t>82</a:t>
                      </a:r>
                      <a:endParaRPr lang="ru-RU" sz="2400" dirty="0"/>
                    </a:p>
                  </a:txBody>
                  <a:tcPr/>
                </a:tc>
                <a:tc>
                  <a:txBody>
                    <a:bodyPr/>
                    <a:lstStyle/>
                    <a:p>
                      <a:pPr algn="ctr"/>
                      <a:r>
                        <a:rPr lang="en-US" sz="2400" dirty="0"/>
                        <a:t>109</a:t>
                      </a:r>
                      <a:endParaRPr lang="ru-RU" sz="2400" dirty="0"/>
                    </a:p>
                  </a:txBody>
                  <a:tcPr/>
                </a:tc>
                <a:tc>
                  <a:txBody>
                    <a:bodyPr/>
                    <a:lstStyle/>
                    <a:p>
                      <a:pPr algn="ctr"/>
                      <a:r>
                        <a:rPr lang="en-US" sz="2400" dirty="0"/>
                        <a:t>81</a:t>
                      </a:r>
                      <a:endParaRPr lang="ru-RU" sz="2400" dirty="0"/>
                    </a:p>
                  </a:txBody>
                  <a:tcPr/>
                </a:tc>
                <a:extLst>
                  <a:ext uri="{0D108BD9-81ED-4DB2-BD59-A6C34878D82A}">
                    <a16:rowId xmlns:a16="http://schemas.microsoft.com/office/drawing/2014/main" val="2417624886"/>
                  </a:ext>
                </a:extLst>
              </a:tr>
            </a:tbl>
          </a:graphicData>
        </a:graphic>
      </p:graphicFrame>
      <p:sp>
        <p:nvSpPr>
          <p:cNvPr id="7" name="TextShape 2">
            <a:extLst>
              <a:ext uri="{FF2B5EF4-FFF2-40B4-BE49-F238E27FC236}">
                <a16:creationId xmlns:a16="http://schemas.microsoft.com/office/drawing/2014/main" id="{CB241A79-C606-514D-B5FD-319C233A274D}"/>
              </a:ext>
            </a:extLst>
          </p:cNvPr>
          <p:cNvSpPr txBox="1"/>
          <p:nvPr/>
        </p:nvSpPr>
        <p:spPr>
          <a:xfrm>
            <a:off x="517201" y="5941342"/>
            <a:ext cx="3092823" cy="551329"/>
          </a:xfrm>
          <a:prstGeom prst="rect">
            <a:avLst/>
          </a:prstGeom>
          <a:noFill/>
          <a:ln>
            <a:noFill/>
          </a:ln>
        </p:spPr>
        <p:txBody>
          <a:bodyPr anchor="ctr"/>
          <a:lstStyle/>
          <a:p>
            <a:pPr marL="360" algn="ctr">
              <a:lnSpc>
                <a:spcPct val="100000"/>
              </a:lnSpc>
              <a:buClr>
                <a:srgbClr val="000000"/>
              </a:buClr>
            </a:pPr>
            <a:r>
              <a:rPr lang="en-US" sz="2000" b="0" strike="noStrike" spc="-1" dirty="0">
                <a:solidFill>
                  <a:srgbClr val="000000"/>
                </a:solidFill>
                <a:uFill>
                  <a:solidFill>
                    <a:srgbClr val="FFFFFF"/>
                  </a:solidFill>
                </a:uFill>
                <a:latin typeface="Arial"/>
              </a:rPr>
              <a:t>Time in milliseconds (</a:t>
            </a:r>
            <a:r>
              <a:rPr lang="en-US" sz="2000" b="0" strike="noStrike" spc="-1" dirty="0" err="1">
                <a:solidFill>
                  <a:srgbClr val="000000"/>
                </a:solidFill>
                <a:uFill>
                  <a:solidFill>
                    <a:srgbClr val="FFFFFF"/>
                  </a:solidFill>
                </a:uFill>
                <a:latin typeface="Arial"/>
              </a:rPr>
              <a:t>ms</a:t>
            </a:r>
            <a:r>
              <a:rPr lang="en-US" sz="2000" b="0" strike="noStrike" spc="-1" dirty="0">
                <a:solidFill>
                  <a:srgbClr val="000000"/>
                </a:solidFill>
                <a:uFill>
                  <a:solidFill>
                    <a:srgbClr val="FFFFFF"/>
                  </a:solidFill>
                </a:uFill>
                <a:latin typeface="Arial"/>
              </a:rPr>
              <a:t>)</a:t>
            </a:r>
            <a:endParaRPr lang="ru-RU" sz="2000" b="0" strike="noStrike" spc="-1" dirty="0">
              <a:solidFill>
                <a:srgbClr val="000000"/>
              </a:solidFill>
              <a:uFill>
                <a:solidFill>
                  <a:srgbClr val="FFFFFF"/>
                </a:solidFill>
              </a:uFill>
              <a:latin typeface="Arial"/>
            </a:endParaRPr>
          </a:p>
        </p:txBody>
      </p:sp>
    </p:spTree>
    <p:extLst>
      <p:ext uri="{BB962C8B-B14F-4D97-AF65-F5344CB8AC3E}">
        <p14:creationId xmlns:p14="http://schemas.microsoft.com/office/powerpoint/2010/main" val="23144355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id="{D8B3A1E2-8030-CE49-A97D-F3FED1617C45}"/>
              </a:ext>
            </a:extLst>
          </p:cNvPr>
          <p:cNvSpPr txBox="1">
            <a:spLocks/>
          </p:cNvSpPr>
          <p:nvPr/>
        </p:nvSpPr>
        <p:spPr>
          <a:xfrm>
            <a:off x="766481" y="25908"/>
            <a:ext cx="10838331" cy="829056"/>
          </a:xfrm>
          <a:prstGeom prst="rect">
            <a:avLst/>
          </a:prstGeom>
        </p:spPr>
        <p:txBody>
          <a:bodyPr lIns="0" tIns="0" rIns="0" bIns="0"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prstClr val="black"/>
                </a:solidFill>
              </a:rPr>
              <a:t>Examples of GC method</a:t>
            </a:r>
            <a:endParaRPr lang="ru-RU" sz="2800" b="1" dirty="0">
              <a:solidFill>
                <a:srgbClr val="FF0000"/>
              </a:solidFill>
            </a:endParaRPr>
          </a:p>
        </p:txBody>
      </p:sp>
      <p:sp>
        <p:nvSpPr>
          <p:cNvPr id="5" name="TextShape 2">
            <a:extLst>
              <a:ext uri="{FF2B5EF4-FFF2-40B4-BE49-F238E27FC236}">
                <a16:creationId xmlns:a16="http://schemas.microsoft.com/office/drawing/2014/main" id="{DB632F38-F034-DF47-9E31-01D172DFE431}"/>
              </a:ext>
            </a:extLst>
          </p:cNvPr>
          <p:cNvSpPr txBox="1"/>
          <p:nvPr/>
        </p:nvSpPr>
        <p:spPr>
          <a:xfrm>
            <a:off x="268430" y="709448"/>
            <a:ext cx="9265311" cy="384048"/>
          </a:xfrm>
          <a:prstGeom prst="rect">
            <a:avLst/>
          </a:prstGeom>
          <a:noFill/>
          <a:ln>
            <a:noFill/>
          </a:ln>
        </p:spPr>
        <p:txBody>
          <a:bodyPr anchor="ctr"/>
          <a:lstStyle/>
          <a:p>
            <a:pPr marL="360" algn="just">
              <a:buClr>
                <a:srgbClr val="000000"/>
              </a:buClr>
            </a:pPr>
            <a:r>
              <a:rPr lang="en-US" sz="2400" i="1" spc="-1" dirty="0">
                <a:solidFill>
                  <a:srgbClr val="000000"/>
                </a:solidFill>
                <a:uFill>
                  <a:solidFill>
                    <a:srgbClr val="FFFFFF"/>
                  </a:solidFill>
                </a:uFill>
              </a:rPr>
              <a:t>Importance of information about the color of pixels</a:t>
            </a:r>
            <a:endParaRPr lang="ru-RU" sz="2400" i="1" spc="-1" dirty="0">
              <a:solidFill>
                <a:srgbClr val="000000"/>
              </a:solidFill>
              <a:uFill>
                <a:solidFill>
                  <a:srgbClr val="FFFFFF"/>
                </a:solidFill>
              </a:uFill>
            </a:endParaRPr>
          </a:p>
        </p:txBody>
      </p:sp>
      <p:pic>
        <p:nvPicPr>
          <p:cNvPr id="7" name="Рисунок 6">
            <a:extLst>
              <a:ext uri="{FF2B5EF4-FFF2-40B4-BE49-F238E27FC236}">
                <a16:creationId xmlns:a16="http://schemas.microsoft.com/office/drawing/2014/main" id="{553B4664-4C46-BB4C-8AF3-24E0DB5CDA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5037" y="1200378"/>
            <a:ext cx="3182112" cy="2386584"/>
          </a:xfrm>
          <a:prstGeom prst="rect">
            <a:avLst/>
          </a:prstGeom>
        </p:spPr>
      </p:pic>
      <p:pic>
        <p:nvPicPr>
          <p:cNvPr id="9" name="Рисунок 8">
            <a:extLst>
              <a:ext uri="{FF2B5EF4-FFF2-40B4-BE49-F238E27FC236}">
                <a16:creationId xmlns:a16="http://schemas.microsoft.com/office/drawing/2014/main" id="{FF45BAB0-A04C-4E41-8472-4196D0F633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984" y="3747896"/>
            <a:ext cx="3194304" cy="2395728"/>
          </a:xfrm>
          <a:prstGeom prst="rect">
            <a:avLst/>
          </a:prstGeom>
        </p:spPr>
      </p:pic>
      <p:pic>
        <p:nvPicPr>
          <p:cNvPr id="11" name="Рисунок 10">
            <a:extLst>
              <a:ext uri="{FF2B5EF4-FFF2-40B4-BE49-F238E27FC236}">
                <a16:creationId xmlns:a16="http://schemas.microsoft.com/office/drawing/2014/main" id="{F56ECE20-0E79-D247-ADAF-B4C91CA522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1584" y="3732656"/>
            <a:ext cx="3214624" cy="2410968"/>
          </a:xfrm>
          <a:prstGeom prst="rect">
            <a:avLst/>
          </a:prstGeom>
        </p:spPr>
      </p:pic>
      <p:pic>
        <p:nvPicPr>
          <p:cNvPr id="13" name="Рисунок 12">
            <a:extLst>
              <a:ext uri="{FF2B5EF4-FFF2-40B4-BE49-F238E27FC236}">
                <a16:creationId xmlns:a16="http://schemas.microsoft.com/office/drawing/2014/main" id="{B50802CB-B7F8-1246-814A-243D2AAD51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19464" y="3747896"/>
            <a:ext cx="3194304" cy="2395728"/>
          </a:xfrm>
          <a:prstGeom prst="rect">
            <a:avLst/>
          </a:prstGeom>
        </p:spPr>
      </p:pic>
      <p:sp>
        <p:nvSpPr>
          <p:cNvPr id="14" name="TextShape 2">
            <a:extLst>
              <a:ext uri="{FF2B5EF4-FFF2-40B4-BE49-F238E27FC236}">
                <a16:creationId xmlns:a16="http://schemas.microsoft.com/office/drawing/2014/main" id="{A9B7F8ED-5591-C84B-BC95-58E9A3F6EDFB}"/>
              </a:ext>
            </a:extLst>
          </p:cNvPr>
          <p:cNvSpPr txBox="1"/>
          <p:nvPr/>
        </p:nvSpPr>
        <p:spPr>
          <a:xfrm>
            <a:off x="268430" y="6403867"/>
            <a:ext cx="3306087" cy="313903"/>
          </a:xfrm>
          <a:prstGeom prst="rect">
            <a:avLst/>
          </a:prstGeom>
          <a:noFill/>
          <a:ln>
            <a:noFill/>
          </a:ln>
        </p:spPr>
        <p:txBody>
          <a:bodyPr anchor="ctr"/>
          <a:lstStyle/>
          <a:p>
            <a:pPr marL="360" algn="just">
              <a:buClr>
                <a:srgbClr val="000000"/>
              </a:buClr>
            </a:pPr>
            <a:r>
              <a:rPr lang="en-US" sz="2000" spc="-1" dirty="0">
                <a:solidFill>
                  <a:srgbClr val="000000"/>
                </a:solidFill>
                <a:uFill>
                  <a:solidFill>
                    <a:srgbClr val="FFFFFF"/>
                  </a:solidFill>
                </a:uFill>
              </a:rPr>
              <a:t>GC Grayscale (no thinning)</a:t>
            </a:r>
            <a:endParaRPr lang="ru-RU" sz="2000" spc="-1" dirty="0">
              <a:solidFill>
                <a:srgbClr val="000000"/>
              </a:solidFill>
              <a:uFill>
                <a:solidFill>
                  <a:srgbClr val="FFFFFF"/>
                </a:solidFill>
              </a:uFill>
            </a:endParaRPr>
          </a:p>
        </p:txBody>
      </p:sp>
      <p:sp>
        <p:nvSpPr>
          <p:cNvPr id="15" name="TextShape 2">
            <a:extLst>
              <a:ext uri="{FF2B5EF4-FFF2-40B4-BE49-F238E27FC236}">
                <a16:creationId xmlns:a16="http://schemas.microsoft.com/office/drawing/2014/main" id="{2E46CDBD-2CC5-7C42-9A47-FC0C2AEA8C9E}"/>
              </a:ext>
            </a:extLst>
          </p:cNvPr>
          <p:cNvSpPr txBox="1"/>
          <p:nvPr/>
        </p:nvSpPr>
        <p:spPr>
          <a:xfrm>
            <a:off x="4719428" y="6328372"/>
            <a:ext cx="2986190" cy="451709"/>
          </a:xfrm>
          <a:prstGeom prst="rect">
            <a:avLst/>
          </a:prstGeom>
          <a:noFill/>
          <a:ln>
            <a:noFill/>
          </a:ln>
        </p:spPr>
        <p:txBody>
          <a:bodyPr anchor="ctr"/>
          <a:lstStyle/>
          <a:p>
            <a:pPr marL="360" algn="just">
              <a:buClr>
                <a:srgbClr val="000000"/>
              </a:buClr>
            </a:pPr>
            <a:r>
              <a:rPr lang="en-US" sz="2000" spc="-1" dirty="0">
                <a:solidFill>
                  <a:srgbClr val="000000"/>
                </a:solidFill>
                <a:uFill>
                  <a:solidFill>
                    <a:srgbClr val="FFFFFF"/>
                  </a:solidFill>
                </a:uFill>
              </a:rPr>
              <a:t>GC HSL (no thinning)</a:t>
            </a:r>
            <a:endParaRPr lang="ru-RU" sz="2000" spc="-1" dirty="0">
              <a:solidFill>
                <a:srgbClr val="000000"/>
              </a:solidFill>
              <a:uFill>
                <a:solidFill>
                  <a:srgbClr val="FFFFFF"/>
                </a:solidFill>
              </a:uFill>
            </a:endParaRPr>
          </a:p>
        </p:txBody>
      </p:sp>
      <p:sp>
        <p:nvSpPr>
          <p:cNvPr id="16" name="TextShape 2">
            <a:extLst>
              <a:ext uri="{FF2B5EF4-FFF2-40B4-BE49-F238E27FC236}">
                <a16:creationId xmlns:a16="http://schemas.microsoft.com/office/drawing/2014/main" id="{6E63C88D-D39B-484A-908D-CD8FDEB9C278}"/>
              </a:ext>
            </a:extLst>
          </p:cNvPr>
          <p:cNvSpPr txBox="1"/>
          <p:nvPr/>
        </p:nvSpPr>
        <p:spPr>
          <a:xfrm>
            <a:off x="8549948" y="6233126"/>
            <a:ext cx="3247044" cy="498651"/>
          </a:xfrm>
          <a:prstGeom prst="rect">
            <a:avLst/>
          </a:prstGeom>
          <a:noFill/>
          <a:ln>
            <a:noFill/>
          </a:ln>
        </p:spPr>
        <p:txBody>
          <a:bodyPr anchor="ctr"/>
          <a:lstStyle/>
          <a:p>
            <a:pPr marL="360" algn="just">
              <a:buClr>
                <a:srgbClr val="000000"/>
              </a:buClr>
            </a:pPr>
            <a:r>
              <a:rPr lang="en-US" sz="2000" spc="-1" dirty="0">
                <a:solidFill>
                  <a:srgbClr val="000000"/>
                </a:solidFill>
                <a:uFill>
                  <a:solidFill>
                    <a:srgbClr val="FFFFFF"/>
                  </a:solidFill>
                </a:uFill>
              </a:rPr>
              <a:t>GC RGB (no thinning)</a:t>
            </a:r>
            <a:endParaRPr lang="ru-RU" sz="2000" spc="-1" dirty="0">
              <a:solidFill>
                <a:srgbClr val="000000"/>
              </a:solidFill>
              <a:uFill>
                <a:solidFill>
                  <a:srgbClr val="FFFFFF"/>
                </a:solidFill>
              </a:uFill>
            </a:endParaRPr>
          </a:p>
        </p:txBody>
      </p:sp>
      <p:sp>
        <p:nvSpPr>
          <p:cNvPr id="18" name="TextShape 2">
            <a:extLst>
              <a:ext uri="{FF2B5EF4-FFF2-40B4-BE49-F238E27FC236}">
                <a16:creationId xmlns:a16="http://schemas.microsoft.com/office/drawing/2014/main" id="{77175BC9-D064-EB46-8EA6-6A74A9D528A0}"/>
              </a:ext>
            </a:extLst>
          </p:cNvPr>
          <p:cNvSpPr txBox="1"/>
          <p:nvPr/>
        </p:nvSpPr>
        <p:spPr>
          <a:xfrm>
            <a:off x="3976093" y="1301051"/>
            <a:ext cx="365760" cy="313903"/>
          </a:xfrm>
          <a:prstGeom prst="rect">
            <a:avLst/>
          </a:prstGeom>
          <a:noFill/>
          <a:ln>
            <a:noFill/>
          </a:ln>
        </p:spPr>
        <p:txBody>
          <a:bodyPr anchor="ctr"/>
          <a:lstStyle/>
          <a:p>
            <a:pPr marL="914760" lvl="1" indent="-457200" algn="just">
              <a:buClr>
                <a:srgbClr val="000000"/>
              </a:buClr>
              <a:buFont typeface="+mj-lt"/>
              <a:buAutoNum type="alphaLcParenR"/>
            </a:pPr>
            <a:endParaRPr lang="ru-RU" sz="2000" spc="-1" dirty="0">
              <a:solidFill>
                <a:srgbClr val="000000"/>
              </a:solidFill>
              <a:uFill>
                <a:solidFill>
                  <a:srgbClr val="FFFFFF"/>
                </a:solidFill>
              </a:uFill>
            </a:endParaRPr>
          </a:p>
        </p:txBody>
      </p:sp>
      <p:pic>
        <p:nvPicPr>
          <p:cNvPr id="6" name="Рисунок 5">
            <a:extLst>
              <a:ext uri="{FF2B5EF4-FFF2-40B4-BE49-F238E27FC236}">
                <a16:creationId xmlns:a16="http://schemas.microsoft.com/office/drawing/2014/main" id="{FC0396FE-2BBD-244D-BD93-87BC29134C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41314" y="1093496"/>
            <a:ext cx="2992427" cy="2244320"/>
          </a:xfrm>
          <a:prstGeom prst="rect">
            <a:avLst/>
          </a:prstGeom>
        </p:spPr>
      </p:pic>
      <p:sp>
        <p:nvSpPr>
          <p:cNvPr id="17" name="TextShape 2">
            <a:extLst>
              <a:ext uri="{FF2B5EF4-FFF2-40B4-BE49-F238E27FC236}">
                <a16:creationId xmlns:a16="http://schemas.microsoft.com/office/drawing/2014/main" id="{61626E92-3077-344F-B4CB-D3EEC4BF4BAD}"/>
              </a:ext>
            </a:extLst>
          </p:cNvPr>
          <p:cNvSpPr txBox="1"/>
          <p:nvPr/>
        </p:nvSpPr>
        <p:spPr>
          <a:xfrm>
            <a:off x="6968732" y="3279695"/>
            <a:ext cx="2139885" cy="339210"/>
          </a:xfrm>
          <a:prstGeom prst="rect">
            <a:avLst/>
          </a:prstGeom>
          <a:noFill/>
          <a:ln>
            <a:noFill/>
          </a:ln>
        </p:spPr>
        <p:txBody>
          <a:bodyPr anchor="ctr"/>
          <a:lstStyle/>
          <a:p>
            <a:pPr marL="360" algn="just">
              <a:buClr>
                <a:srgbClr val="000000"/>
              </a:buClr>
            </a:pPr>
            <a:r>
              <a:rPr lang="en-US" sz="2000" spc="-1" dirty="0">
                <a:solidFill>
                  <a:srgbClr val="000000"/>
                </a:solidFill>
                <a:uFill>
                  <a:solidFill>
                    <a:srgbClr val="FFFFFF"/>
                  </a:solidFill>
                </a:uFill>
              </a:rPr>
              <a:t>Canny algorithm</a:t>
            </a:r>
            <a:endParaRPr lang="ru-RU" sz="2000" spc="-1" dirty="0">
              <a:solidFill>
                <a:srgbClr val="000000"/>
              </a:solidFill>
              <a:uFill>
                <a:solidFill>
                  <a:srgbClr val="FFFFFF"/>
                </a:solidFill>
              </a:uFill>
            </a:endParaRPr>
          </a:p>
        </p:txBody>
      </p:sp>
    </p:spTree>
    <p:extLst>
      <p:ext uri="{BB962C8B-B14F-4D97-AF65-F5344CB8AC3E}">
        <p14:creationId xmlns:p14="http://schemas.microsoft.com/office/powerpoint/2010/main" val="14888387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Shape 2">
            <a:extLst>
              <a:ext uri="{FF2B5EF4-FFF2-40B4-BE49-F238E27FC236}">
                <a16:creationId xmlns:a16="http://schemas.microsoft.com/office/drawing/2014/main" id="{DB632F38-F034-DF47-9E31-01D172DFE431}"/>
              </a:ext>
            </a:extLst>
          </p:cNvPr>
          <p:cNvSpPr txBox="1"/>
          <p:nvPr/>
        </p:nvSpPr>
        <p:spPr>
          <a:xfrm>
            <a:off x="854371" y="337629"/>
            <a:ext cx="9265311" cy="107786"/>
          </a:xfrm>
          <a:prstGeom prst="rect">
            <a:avLst/>
          </a:prstGeom>
          <a:noFill/>
          <a:ln>
            <a:noFill/>
          </a:ln>
        </p:spPr>
        <p:txBody>
          <a:bodyPr anchor="ctr"/>
          <a:lstStyle/>
          <a:p>
            <a:pPr marL="360" algn="just">
              <a:buClr>
                <a:srgbClr val="000000"/>
              </a:buClr>
            </a:pPr>
            <a:endParaRPr lang="ru-RU" sz="2400" i="1" spc="-1" dirty="0">
              <a:solidFill>
                <a:srgbClr val="000000"/>
              </a:solidFill>
              <a:uFill>
                <a:solidFill>
                  <a:srgbClr val="FFFFFF"/>
                </a:solidFill>
              </a:uFill>
            </a:endParaRPr>
          </a:p>
        </p:txBody>
      </p:sp>
      <p:pic>
        <p:nvPicPr>
          <p:cNvPr id="7" name="Рисунок 6">
            <a:extLst>
              <a:ext uri="{FF2B5EF4-FFF2-40B4-BE49-F238E27FC236}">
                <a16:creationId xmlns:a16="http://schemas.microsoft.com/office/drawing/2014/main" id="{553B4664-4C46-BB4C-8AF3-24E0DB5CDA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5503" y="496420"/>
            <a:ext cx="3182112" cy="2386584"/>
          </a:xfrm>
          <a:prstGeom prst="rect">
            <a:avLst/>
          </a:prstGeom>
        </p:spPr>
      </p:pic>
      <p:pic>
        <p:nvPicPr>
          <p:cNvPr id="9" name="Рисунок 8">
            <a:extLst>
              <a:ext uri="{FF2B5EF4-FFF2-40B4-BE49-F238E27FC236}">
                <a16:creationId xmlns:a16="http://schemas.microsoft.com/office/drawing/2014/main" id="{FF45BAB0-A04C-4E41-8472-4196D0F633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196" y="3372713"/>
            <a:ext cx="3194304" cy="2393057"/>
          </a:xfrm>
          <a:prstGeom prst="rect">
            <a:avLst/>
          </a:prstGeom>
        </p:spPr>
      </p:pic>
      <p:pic>
        <p:nvPicPr>
          <p:cNvPr id="11" name="Рисунок 10">
            <a:extLst>
              <a:ext uri="{FF2B5EF4-FFF2-40B4-BE49-F238E27FC236}">
                <a16:creationId xmlns:a16="http://schemas.microsoft.com/office/drawing/2014/main" id="{F56ECE20-0E79-D247-ADAF-B4C91CA522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7796" y="3357482"/>
            <a:ext cx="3214624" cy="2408280"/>
          </a:xfrm>
          <a:prstGeom prst="rect">
            <a:avLst/>
          </a:prstGeom>
        </p:spPr>
      </p:pic>
      <p:pic>
        <p:nvPicPr>
          <p:cNvPr id="13" name="Рисунок 12">
            <a:extLst>
              <a:ext uri="{FF2B5EF4-FFF2-40B4-BE49-F238E27FC236}">
                <a16:creationId xmlns:a16="http://schemas.microsoft.com/office/drawing/2014/main" id="{B50802CB-B7F8-1246-814A-243D2AAD51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65676" y="3372713"/>
            <a:ext cx="3194304" cy="2393057"/>
          </a:xfrm>
          <a:prstGeom prst="rect">
            <a:avLst/>
          </a:prstGeom>
        </p:spPr>
      </p:pic>
      <p:sp>
        <p:nvSpPr>
          <p:cNvPr id="14" name="TextShape 2">
            <a:extLst>
              <a:ext uri="{FF2B5EF4-FFF2-40B4-BE49-F238E27FC236}">
                <a16:creationId xmlns:a16="http://schemas.microsoft.com/office/drawing/2014/main" id="{A9B7F8ED-5591-C84B-BC95-58E9A3F6EDFB}"/>
              </a:ext>
            </a:extLst>
          </p:cNvPr>
          <p:cNvSpPr txBox="1"/>
          <p:nvPr/>
        </p:nvSpPr>
        <p:spPr>
          <a:xfrm>
            <a:off x="214642" y="6027349"/>
            <a:ext cx="3840274" cy="313903"/>
          </a:xfrm>
          <a:prstGeom prst="rect">
            <a:avLst/>
          </a:prstGeom>
          <a:noFill/>
          <a:ln>
            <a:noFill/>
          </a:ln>
        </p:spPr>
        <p:txBody>
          <a:bodyPr anchor="ctr"/>
          <a:lstStyle/>
          <a:p>
            <a:pPr marL="360" algn="just">
              <a:buClr>
                <a:srgbClr val="000000"/>
              </a:buClr>
            </a:pPr>
            <a:r>
              <a:rPr lang="en-US" sz="2000" spc="-1" dirty="0">
                <a:solidFill>
                  <a:srgbClr val="000000"/>
                </a:solidFill>
                <a:uFill>
                  <a:solidFill>
                    <a:srgbClr val="FFFFFF"/>
                  </a:solidFill>
                </a:uFill>
              </a:rPr>
              <a:t>GC Grayscale (after thinning)</a:t>
            </a:r>
            <a:endParaRPr lang="ru-RU" sz="2000" spc="-1" dirty="0">
              <a:solidFill>
                <a:srgbClr val="000000"/>
              </a:solidFill>
              <a:uFill>
                <a:solidFill>
                  <a:srgbClr val="FFFFFF"/>
                </a:solidFill>
              </a:uFill>
            </a:endParaRPr>
          </a:p>
        </p:txBody>
      </p:sp>
      <p:sp>
        <p:nvSpPr>
          <p:cNvPr id="15" name="TextShape 2">
            <a:extLst>
              <a:ext uri="{FF2B5EF4-FFF2-40B4-BE49-F238E27FC236}">
                <a16:creationId xmlns:a16="http://schemas.microsoft.com/office/drawing/2014/main" id="{2E46CDBD-2CC5-7C42-9A47-FC0C2AEA8C9E}"/>
              </a:ext>
            </a:extLst>
          </p:cNvPr>
          <p:cNvSpPr txBox="1"/>
          <p:nvPr/>
        </p:nvSpPr>
        <p:spPr>
          <a:xfrm>
            <a:off x="4420676" y="5951854"/>
            <a:ext cx="3231154" cy="451709"/>
          </a:xfrm>
          <a:prstGeom prst="rect">
            <a:avLst/>
          </a:prstGeom>
          <a:noFill/>
          <a:ln>
            <a:noFill/>
          </a:ln>
        </p:spPr>
        <p:txBody>
          <a:bodyPr anchor="ctr"/>
          <a:lstStyle/>
          <a:p>
            <a:pPr marL="360" algn="just">
              <a:buClr>
                <a:srgbClr val="000000"/>
              </a:buClr>
            </a:pPr>
            <a:r>
              <a:rPr lang="en-US" sz="2000" spc="-1" dirty="0">
                <a:solidFill>
                  <a:srgbClr val="000000"/>
                </a:solidFill>
                <a:uFill>
                  <a:solidFill>
                    <a:srgbClr val="FFFFFF"/>
                  </a:solidFill>
                </a:uFill>
              </a:rPr>
              <a:t>GC HSL (after thinning)</a:t>
            </a:r>
            <a:endParaRPr lang="ru-RU" sz="2000" spc="-1" dirty="0">
              <a:solidFill>
                <a:srgbClr val="000000"/>
              </a:solidFill>
              <a:uFill>
                <a:solidFill>
                  <a:srgbClr val="FFFFFF"/>
                </a:solidFill>
              </a:uFill>
            </a:endParaRPr>
          </a:p>
        </p:txBody>
      </p:sp>
      <p:sp>
        <p:nvSpPr>
          <p:cNvPr id="16" name="TextShape 2">
            <a:extLst>
              <a:ext uri="{FF2B5EF4-FFF2-40B4-BE49-F238E27FC236}">
                <a16:creationId xmlns:a16="http://schemas.microsoft.com/office/drawing/2014/main" id="{6E63C88D-D39B-484A-908D-CD8FDEB9C278}"/>
              </a:ext>
            </a:extLst>
          </p:cNvPr>
          <p:cNvSpPr txBox="1"/>
          <p:nvPr/>
        </p:nvSpPr>
        <p:spPr>
          <a:xfrm>
            <a:off x="8265676" y="5856608"/>
            <a:ext cx="3477528" cy="498651"/>
          </a:xfrm>
          <a:prstGeom prst="rect">
            <a:avLst/>
          </a:prstGeom>
          <a:noFill/>
          <a:ln>
            <a:noFill/>
          </a:ln>
        </p:spPr>
        <p:txBody>
          <a:bodyPr anchor="ctr"/>
          <a:lstStyle/>
          <a:p>
            <a:pPr marL="360" algn="just">
              <a:buClr>
                <a:srgbClr val="000000"/>
              </a:buClr>
            </a:pPr>
            <a:r>
              <a:rPr lang="en-US" sz="2000" spc="-1" dirty="0">
                <a:solidFill>
                  <a:srgbClr val="000000"/>
                </a:solidFill>
                <a:uFill>
                  <a:solidFill>
                    <a:srgbClr val="FFFFFF"/>
                  </a:solidFill>
                </a:uFill>
              </a:rPr>
              <a:t>GC RGB (after thinning)</a:t>
            </a:r>
            <a:endParaRPr lang="ru-RU" sz="2000" spc="-1" dirty="0">
              <a:solidFill>
                <a:srgbClr val="000000"/>
              </a:solidFill>
              <a:uFill>
                <a:solidFill>
                  <a:srgbClr val="FFFFFF"/>
                </a:solidFill>
              </a:uFill>
            </a:endParaRPr>
          </a:p>
        </p:txBody>
      </p:sp>
      <p:sp>
        <p:nvSpPr>
          <p:cNvPr id="18" name="TextShape 2">
            <a:extLst>
              <a:ext uri="{FF2B5EF4-FFF2-40B4-BE49-F238E27FC236}">
                <a16:creationId xmlns:a16="http://schemas.microsoft.com/office/drawing/2014/main" id="{77175BC9-D064-EB46-8EA6-6A74A9D528A0}"/>
              </a:ext>
            </a:extLst>
          </p:cNvPr>
          <p:cNvSpPr txBox="1"/>
          <p:nvPr/>
        </p:nvSpPr>
        <p:spPr>
          <a:xfrm>
            <a:off x="4341786" y="958307"/>
            <a:ext cx="365760" cy="313903"/>
          </a:xfrm>
          <a:prstGeom prst="rect">
            <a:avLst/>
          </a:prstGeom>
          <a:noFill/>
          <a:ln>
            <a:noFill/>
          </a:ln>
        </p:spPr>
        <p:txBody>
          <a:bodyPr anchor="ctr"/>
          <a:lstStyle/>
          <a:p>
            <a:pPr marL="914760" lvl="1" indent="-457200" algn="just">
              <a:buClr>
                <a:srgbClr val="000000"/>
              </a:buClr>
              <a:buFont typeface="+mj-lt"/>
              <a:buAutoNum type="alphaLcParenR"/>
            </a:pPr>
            <a:endParaRPr lang="ru-RU" sz="2000" spc="-1" dirty="0">
              <a:solidFill>
                <a:srgbClr val="000000"/>
              </a:solidFill>
              <a:uFill>
                <a:solidFill>
                  <a:srgbClr val="FFFFFF"/>
                </a:solidFill>
              </a:uFill>
            </a:endParaRPr>
          </a:p>
        </p:txBody>
      </p:sp>
      <p:pic>
        <p:nvPicPr>
          <p:cNvPr id="17" name="Рисунок 16">
            <a:extLst>
              <a:ext uri="{FF2B5EF4-FFF2-40B4-BE49-F238E27FC236}">
                <a16:creationId xmlns:a16="http://schemas.microsoft.com/office/drawing/2014/main" id="{B99C829B-6B8D-2545-B29A-D322BB2F338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32802" y="489560"/>
            <a:ext cx="2992427" cy="2244320"/>
          </a:xfrm>
          <a:prstGeom prst="rect">
            <a:avLst/>
          </a:prstGeom>
        </p:spPr>
      </p:pic>
      <p:sp>
        <p:nvSpPr>
          <p:cNvPr id="19" name="TextShape 2">
            <a:extLst>
              <a:ext uri="{FF2B5EF4-FFF2-40B4-BE49-F238E27FC236}">
                <a16:creationId xmlns:a16="http://schemas.microsoft.com/office/drawing/2014/main" id="{553573A7-1DAD-F84D-BDAF-753C89525B84}"/>
              </a:ext>
            </a:extLst>
          </p:cNvPr>
          <p:cNvSpPr txBox="1"/>
          <p:nvPr/>
        </p:nvSpPr>
        <p:spPr>
          <a:xfrm>
            <a:off x="7059072" y="2771924"/>
            <a:ext cx="2139885" cy="339210"/>
          </a:xfrm>
          <a:prstGeom prst="rect">
            <a:avLst/>
          </a:prstGeom>
          <a:noFill/>
          <a:ln>
            <a:noFill/>
          </a:ln>
        </p:spPr>
        <p:txBody>
          <a:bodyPr anchor="ctr"/>
          <a:lstStyle/>
          <a:p>
            <a:pPr marL="360" algn="just">
              <a:buClr>
                <a:srgbClr val="000000"/>
              </a:buClr>
            </a:pPr>
            <a:r>
              <a:rPr lang="en-US" sz="2000" spc="-1" dirty="0">
                <a:solidFill>
                  <a:srgbClr val="000000"/>
                </a:solidFill>
                <a:uFill>
                  <a:solidFill>
                    <a:srgbClr val="FFFFFF"/>
                  </a:solidFill>
                </a:uFill>
              </a:rPr>
              <a:t>Canny algorithm</a:t>
            </a:r>
            <a:endParaRPr lang="ru-RU" sz="2000" spc="-1" dirty="0">
              <a:solidFill>
                <a:srgbClr val="000000"/>
              </a:solidFill>
              <a:uFill>
                <a:solidFill>
                  <a:srgbClr val="FFFFFF"/>
                </a:solidFill>
              </a:uFill>
            </a:endParaRPr>
          </a:p>
        </p:txBody>
      </p:sp>
    </p:spTree>
    <p:extLst>
      <p:ext uri="{BB962C8B-B14F-4D97-AF65-F5344CB8AC3E}">
        <p14:creationId xmlns:p14="http://schemas.microsoft.com/office/powerpoint/2010/main" val="22155711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5DC65A6D-709C-224C-BC78-84F4862375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7211" y="246016"/>
            <a:ext cx="3693443" cy="2586227"/>
          </a:xfrm>
          <a:prstGeom prst="rect">
            <a:avLst/>
          </a:prstGeom>
        </p:spPr>
      </p:pic>
      <p:sp>
        <p:nvSpPr>
          <p:cNvPr id="9" name="TextShape 2">
            <a:extLst>
              <a:ext uri="{FF2B5EF4-FFF2-40B4-BE49-F238E27FC236}">
                <a16:creationId xmlns:a16="http://schemas.microsoft.com/office/drawing/2014/main" id="{ECC06BAD-FE19-D942-9B4C-0644C8C72B0B}"/>
              </a:ext>
            </a:extLst>
          </p:cNvPr>
          <p:cNvSpPr txBox="1"/>
          <p:nvPr/>
        </p:nvSpPr>
        <p:spPr>
          <a:xfrm>
            <a:off x="1590190" y="3230892"/>
            <a:ext cx="2225905" cy="313903"/>
          </a:xfrm>
          <a:prstGeom prst="rect">
            <a:avLst/>
          </a:prstGeom>
          <a:noFill/>
          <a:ln>
            <a:noFill/>
          </a:ln>
        </p:spPr>
        <p:txBody>
          <a:bodyPr anchor="ctr"/>
          <a:lstStyle/>
          <a:p>
            <a:pPr marL="360" algn="just">
              <a:lnSpc>
                <a:spcPct val="100000"/>
              </a:lnSpc>
              <a:buClr>
                <a:srgbClr val="000000"/>
              </a:buClr>
            </a:pPr>
            <a:r>
              <a:rPr lang="en-US" sz="2000" b="0" strike="noStrike" spc="-1" dirty="0">
                <a:solidFill>
                  <a:srgbClr val="000000"/>
                </a:solidFill>
                <a:uFill>
                  <a:solidFill>
                    <a:srgbClr val="FFFFFF"/>
                  </a:solidFill>
                </a:uFill>
                <a:latin typeface="Arial"/>
              </a:rPr>
              <a:t>GC Grayscale</a:t>
            </a:r>
            <a:endParaRPr lang="ru-RU" sz="2000" b="0" strike="noStrike" spc="-1" dirty="0">
              <a:solidFill>
                <a:srgbClr val="000000"/>
              </a:solidFill>
              <a:uFill>
                <a:solidFill>
                  <a:srgbClr val="FFFFFF"/>
                </a:solidFill>
              </a:uFill>
              <a:latin typeface="Arial"/>
            </a:endParaRPr>
          </a:p>
        </p:txBody>
      </p:sp>
      <p:pic>
        <p:nvPicPr>
          <p:cNvPr id="11" name="Рисунок 10">
            <a:extLst>
              <a:ext uri="{FF2B5EF4-FFF2-40B4-BE49-F238E27FC236}">
                <a16:creationId xmlns:a16="http://schemas.microsoft.com/office/drawing/2014/main" id="{D3B4BC9C-CD00-A242-A589-9CB4C53D29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211" y="3669804"/>
            <a:ext cx="3391748" cy="2388067"/>
          </a:xfrm>
          <a:prstGeom prst="rect">
            <a:avLst/>
          </a:prstGeom>
        </p:spPr>
      </p:pic>
      <p:pic>
        <p:nvPicPr>
          <p:cNvPr id="13" name="Рисунок 12">
            <a:extLst>
              <a:ext uri="{FF2B5EF4-FFF2-40B4-BE49-F238E27FC236}">
                <a16:creationId xmlns:a16="http://schemas.microsoft.com/office/drawing/2014/main" id="{F058FC26-7182-2A4E-A3DC-CA8C80D6657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4689" y="3568678"/>
            <a:ext cx="3693443" cy="2489193"/>
          </a:xfrm>
          <a:prstGeom prst="rect">
            <a:avLst/>
          </a:prstGeom>
        </p:spPr>
      </p:pic>
      <p:sp>
        <p:nvSpPr>
          <p:cNvPr id="14" name="TextShape 2">
            <a:extLst>
              <a:ext uri="{FF2B5EF4-FFF2-40B4-BE49-F238E27FC236}">
                <a16:creationId xmlns:a16="http://schemas.microsoft.com/office/drawing/2014/main" id="{64E28ADA-3010-3C42-80C0-2196D0192D59}"/>
              </a:ext>
            </a:extLst>
          </p:cNvPr>
          <p:cNvSpPr txBox="1"/>
          <p:nvPr/>
        </p:nvSpPr>
        <p:spPr>
          <a:xfrm>
            <a:off x="5379733" y="3196372"/>
            <a:ext cx="1483404" cy="473432"/>
          </a:xfrm>
          <a:prstGeom prst="rect">
            <a:avLst/>
          </a:prstGeom>
          <a:noFill/>
          <a:ln>
            <a:noFill/>
          </a:ln>
        </p:spPr>
        <p:txBody>
          <a:bodyPr anchor="ctr"/>
          <a:lstStyle/>
          <a:p>
            <a:pPr marL="360" algn="just">
              <a:lnSpc>
                <a:spcPct val="100000"/>
              </a:lnSpc>
              <a:buClr>
                <a:srgbClr val="000000"/>
              </a:buClr>
            </a:pPr>
            <a:r>
              <a:rPr lang="en-US" sz="2000" b="0" strike="noStrike" spc="-1" dirty="0">
                <a:solidFill>
                  <a:srgbClr val="000000"/>
                </a:solidFill>
                <a:uFill>
                  <a:solidFill>
                    <a:srgbClr val="FFFFFF"/>
                  </a:solidFill>
                </a:uFill>
                <a:latin typeface="Arial"/>
              </a:rPr>
              <a:t>GC HSL</a:t>
            </a:r>
            <a:endParaRPr lang="ru-RU" sz="2000" b="0" strike="noStrike" spc="-1" dirty="0">
              <a:solidFill>
                <a:srgbClr val="000000"/>
              </a:solidFill>
              <a:uFill>
                <a:solidFill>
                  <a:srgbClr val="FFFFFF"/>
                </a:solidFill>
              </a:uFill>
              <a:latin typeface="Arial"/>
            </a:endParaRPr>
          </a:p>
        </p:txBody>
      </p:sp>
      <p:sp>
        <p:nvSpPr>
          <p:cNvPr id="15" name="TextShape 2">
            <a:extLst>
              <a:ext uri="{FF2B5EF4-FFF2-40B4-BE49-F238E27FC236}">
                <a16:creationId xmlns:a16="http://schemas.microsoft.com/office/drawing/2014/main" id="{8242E8D1-3EC0-D24C-B1D0-46718601347F}"/>
              </a:ext>
            </a:extLst>
          </p:cNvPr>
          <p:cNvSpPr txBox="1"/>
          <p:nvPr/>
        </p:nvSpPr>
        <p:spPr>
          <a:xfrm>
            <a:off x="3364992" y="452681"/>
            <a:ext cx="451104" cy="313903"/>
          </a:xfrm>
          <a:prstGeom prst="rect">
            <a:avLst/>
          </a:prstGeom>
          <a:noFill/>
          <a:ln>
            <a:noFill/>
          </a:ln>
        </p:spPr>
        <p:txBody>
          <a:bodyPr anchor="ctr"/>
          <a:lstStyle/>
          <a:p>
            <a:pPr marL="360" algn="just">
              <a:lnSpc>
                <a:spcPct val="100000"/>
              </a:lnSpc>
              <a:buClr>
                <a:srgbClr val="000000"/>
              </a:buClr>
            </a:pPr>
            <a:endParaRPr lang="ru-RU" sz="2000" b="0" strike="noStrike" spc="-1" dirty="0">
              <a:solidFill>
                <a:srgbClr val="000000"/>
              </a:solidFill>
              <a:uFill>
                <a:solidFill>
                  <a:srgbClr val="FFFFFF"/>
                </a:solidFill>
              </a:uFill>
              <a:latin typeface="Arial"/>
            </a:endParaRPr>
          </a:p>
        </p:txBody>
      </p:sp>
      <p:pic>
        <p:nvPicPr>
          <p:cNvPr id="17" name="Рисунок 16">
            <a:extLst>
              <a:ext uri="{FF2B5EF4-FFF2-40B4-BE49-F238E27FC236}">
                <a16:creationId xmlns:a16="http://schemas.microsoft.com/office/drawing/2014/main" id="{A30919D7-B5AA-2149-ABD4-F67A88C7B1F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93453" y="3639147"/>
            <a:ext cx="3484281" cy="2348230"/>
          </a:xfrm>
          <a:prstGeom prst="rect">
            <a:avLst/>
          </a:prstGeom>
        </p:spPr>
      </p:pic>
      <p:sp>
        <p:nvSpPr>
          <p:cNvPr id="18" name="TextShape 2">
            <a:extLst>
              <a:ext uri="{FF2B5EF4-FFF2-40B4-BE49-F238E27FC236}">
                <a16:creationId xmlns:a16="http://schemas.microsoft.com/office/drawing/2014/main" id="{F38D5D04-F312-034D-8BBF-CD673E1050F9}"/>
              </a:ext>
            </a:extLst>
          </p:cNvPr>
          <p:cNvSpPr txBox="1"/>
          <p:nvPr/>
        </p:nvSpPr>
        <p:spPr>
          <a:xfrm>
            <a:off x="9103492" y="3164414"/>
            <a:ext cx="1458342" cy="451709"/>
          </a:xfrm>
          <a:prstGeom prst="rect">
            <a:avLst/>
          </a:prstGeom>
          <a:noFill/>
          <a:ln>
            <a:noFill/>
          </a:ln>
        </p:spPr>
        <p:txBody>
          <a:bodyPr anchor="ctr"/>
          <a:lstStyle/>
          <a:p>
            <a:pPr marL="360" algn="just">
              <a:lnSpc>
                <a:spcPct val="100000"/>
              </a:lnSpc>
              <a:buClr>
                <a:srgbClr val="000000"/>
              </a:buClr>
            </a:pPr>
            <a:r>
              <a:rPr lang="en-US" sz="2000" spc="-1" dirty="0">
                <a:solidFill>
                  <a:srgbClr val="000000"/>
                </a:solidFill>
                <a:uFill>
                  <a:solidFill>
                    <a:srgbClr val="FFFFFF"/>
                  </a:solidFill>
                </a:uFill>
                <a:latin typeface="Arial"/>
              </a:rPr>
              <a:t>GC RGB</a:t>
            </a:r>
            <a:endParaRPr lang="ru-RU" sz="2000" b="0" strike="noStrike" spc="-1" dirty="0">
              <a:solidFill>
                <a:srgbClr val="000000"/>
              </a:solidFill>
              <a:uFill>
                <a:solidFill>
                  <a:srgbClr val="FFFFFF"/>
                </a:solidFill>
              </a:uFill>
              <a:latin typeface="Arial"/>
            </a:endParaRPr>
          </a:p>
        </p:txBody>
      </p:sp>
      <p:sp>
        <p:nvSpPr>
          <p:cNvPr id="12" name="TextShape 2">
            <a:extLst>
              <a:ext uri="{FF2B5EF4-FFF2-40B4-BE49-F238E27FC236}">
                <a16:creationId xmlns:a16="http://schemas.microsoft.com/office/drawing/2014/main" id="{7749BC2C-B5A1-2F4B-8FF6-EE65112BF6CB}"/>
              </a:ext>
            </a:extLst>
          </p:cNvPr>
          <p:cNvSpPr txBox="1"/>
          <p:nvPr/>
        </p:nvSpPr>
        <p:spPr>
          <a:xfrm>
            <a:off x="6723510" y="113471"/>
            <a:ext cx="2139885" cy="339210"/>
          </a:xfrm>
          <a:prstGeom prst="rect">
            <a:avLst/>
          </a:prstGeom>
          <a:noFill/>
          <a:ln>
            <a:noFill/>
          </a:ln>
        </p:spPr>
        <p:txBody>
          <a:bodyPr anchor="ctr"/>
          <a:lstStyle/>
          <a:p>
            <a:pPr marL="360" algn="just">
              <a:buClr>
                <a:srgbClr val="000000"/>
              </a:buClr>
            </a:pPr>
            <a:r>
              <a:rPr lang="en-US" sz="2000" spc="-1" dirty="0">
                <a:solidFill>
                  <a:srgbClr val="000000"/>
                </a:solidFill>
                <a:uFill>
                  <a:solidFill>
                    <a:srgbClr val="FFFFFF"/>
                  </a:solidFill>
                </a:uFill>
              </a:rPr>
              <a:t>Canny algorithm</a:t>
            </a:r>
            <a:endParaRPr lang="ru-RU" sz="2000" spc="-1" dirty="0">
              <a:solidFill>
                <a:srgbClr val="000000"/>
              </a:solidFill>
              <a:uFill>
                <a:solidFill>
                  <a:srgbClr val="FFFFFF"/>
                </a:solidFill>
              </a:uFill>
            </a:endParaRPr>
          </a:p>
        </p:txBody>
      </p:sp>
    </p:spTree>
    <p:extLst>
      <p:ext uri="{BB962C8B-B14F-4D97-AF65-F5344CB8AC3E}">
        <p14:creationId xmlns:p14="http://schemas.microsoft.com/office/powerpoint/2010/main" val="2599330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txBox="1">
            <a:spLocks/>
          </p:cNvSpPr>
          <p:nvPr/>
        </p:nvSpPr>
        <p:spPr>
          <a:xfrm>
            <a:off x="527381" y="116632"/>
            <a:ext cx="11298123" cy="5069160"/>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i="1" dirty="0">
                <a:solidFill>
                  <a:prstClr val="black"/>
                </a:solidFill>
              </a:rPr>
              <a:t>SIFT</a:t>
            </a:r>
            <a:r>
              <a:rPr lang="en-US" dirty="0">
                <a:solidFill>
                  <a:prstClr val="black"/>
                </a:solidFill>
              </a:rPr>
              <a:t> - scale-invariant feature transform (coding &amp; recognition method) </a:t>
            </a:r>
          </a:p>
          <a:p>
            <a:r>
              <a:rPr lang="en-US" b="1" i="1" dirty="0">
                <a:solidFill>
                  <a:prstClr val="black"/>
                </a:solidFill>
              </a:rPr>
              <a:t>SURF - </a:t>
            </a:r>
            <a:r>
              <a:rPr lang="en-US" dirty="0">
                <a:solidFill>
                  <a:prstClr val="black"/>
                </a:solidFill>
              </a:rPr>
              <a:t>speeded up robust features (coding &amp; recognition method)</a:t>
            </a: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b="1" i="1" dirty="0">
              <a:solidFill>
                <a:prstClr val="black"/>
              </a:solidFill>
            </a:endParaRPr>
          </a:p>
          <a:p>
            <a:r>
              <a:rPr lang="en-US" sz="3900" b="1" dirty="0">
                <a:solidFill>
                  <a:prstClr val="black"/>
                </a:solidFill>
              </a:rPr>
              <a:t>GC</a:t>
            </a:r>
          </a:p>
          <a:p>
            <a:pPr marL="0" indent="0">
              <a:buFont typeface="Arial" panose="020B0604020202020204" pitchFamily="34" charset="0"/>
              <a:buNone/>
            </a:pPr>
            <a:br>
              <a:rPr lang="ru-RU" dirty="0">
                <a:solidFill>
                  <a:prstClr val="black"/>
                </a:solidFill>
              </a:rPr>
            </a:br>
            <a:endParaRPr lang="ru-RU" dirty="0">
              <a:solidFill>
                <a:prstClr val="black"/>
              </a:solidFill>
            </a:endParaRPr>
          </a:p>
        </p:txBody>
      </p:sp>
      <p:pic>
        <p:nvPicPr>
          <p:cNvPr id="5" name="Picture 2" descr="https://habrastorage.org/storage/habraeffect/fe/6b/fe6b57079b5e7a2f195173ad982ecccc.png">
            <a:hlinkClick r:id="rId2" tooltip="Хабрэффект.ру"/>
          </p:cNvPr>
          <p:cNvPicPr>
            <a:picLocks noChangeAspect="1" noChangeArrowheads="1"/>
          </p:cNvPicPr>
          <p:nvPr/>
        </p:nvPicPr>
        <p:blipFill>
          <a:blip r:embed="rId3"/>
          <a:srcRect/>
          <a:stretch>
            <a:fillRect/>
          </a:stretch>
        </p:blipFill>
        <p:spPr bwMode="auto">
          <a:xfrm>
            <a:off x="719408" y="1772816"/>
            <a:ext cx="4099177" cy="1766704"/>
          </a:xfrm>
          <a:prstGeom prst="rect">
            <a:avLst/>
          </a:prstGeom>
          <a:noFill/>
        </p:spPr>
      </p:pic>
      <p:pic>
        <p:nvPicPr>
          <p:cNvPr id="6" name="Picture 2" descr="Полярная сетка разбиения на бины"/>
          <p:cNvPicPr>
            <a:picLocks noChangeAspect="1" noChangeArrowheads="1"/>
          </p:cNvPicPr>
          <p:nvPr/>
        </p:nvPicPr>
        <p:blipFill>
          <a:blip r:embed="rId4"/>
          <a:srcRect/>
          <a:stretch>
            <a:fillRect/>
          </a:stretch>
        </p:blipFill>
        <p:spPr bwMode="auto">
          <a:xfrm>
            <a:off x="6672065" y="1772816"/>
            <a:ext cx="4311011" cy="1728192"/>
          </a:xfrm>
          <a:prstGeom prst="rect">
            <a:avLst/>
          </a:prstGeom>
          <a:noFill/>
        </p:spPr>
      </p:pic>
      <p:pic>
        <p:nvPicPr>
          <p:cNvPr id="1032" name="Picture 8" descr="C:\_Мое\Математика\Статьи и работы\геометрическое кодирование\Доклад в Сербии 2016\Презентация\canny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929" y="4149080"/>
            <a:ext cx="2325947" cy="216024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_Мое\Математика\Статьи и работы\геометрическое кодирование\Доклад в Сербии 2016\Презентация\canny1-1Contour.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88288" y="4149080"/>
            <a:ext cx="2120125" cy="216024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_Мое\Математика\Статьи и работы\геометрическое кодирование\Доклад в Сербии 2016\Презентация\canny1-1Surfac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73869" y="4077072"/>
            <a:ext cx="2800235" cy="2323878"/>
          </a:xfrm>
          <a:prstGeom prst="rect">
            <a:avLst/>
          </a:prstGeom>
          <a:noFill/>
          <a:extLst>
            <a:ext uri="{909E8E84-426E-40DD-AFC4-6F175D3DCCD1}">
              <a14:hiddenFill xmlns:a14="http://schemas.microsoft.com/office/drawing/2010/main">
                <a:solidFill>
                  <a:srgbClr val="FFFFFF"/>
                </a:solidFill>
              </a14:hiddenFill>
            </a:ext>
          </a:extLst>
        </p:spPr>
      </p:pic>
      <p:sp>
        <p:nvSpPr>
          <p:cNvPr id="13" name="Прямоугольник 12"/>
          <p:cNvSpPr/>
          <p:nvPr/>
        </p:nvSpPr>
        <p:spPr>
          <a:xfrm>
            <a:off x="2255573" y="3789040"/>
            <a:ext cx="8640960" cy="72008"/>
          </a:xfrm>
          <a:prstGeom prst="rect">
            <a:avLst/>
          </a:prstGeom>
          <a:solidFill>
            <a:schemeClr val="accent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C0504D"/>
              </a:solidFill>
            </a:endParaRPr>
          </a:p>
        </p:txBody>
      </p:sp>
      <p:sp>
        <p:nvSpPr>
          <p:cNvPr id="14" name="Стрелка вправо с вырезом 13"/>
          <p:cNvSpPr/>
          <p:nvPr/>
        </p:nvSpPr>
        <p:spPr>
          <a:xfrm>
            <a:off x="3908060" y="5229200"/>
            <a:ext cx="490101" cy="242316"/>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7" name="Стрелка вправо с вырезом 26"/>
          <p:cNvSpPr/>
          <p:nvPr/>
        </p:nvSpPr>
        <p:spPr>
          <a:xfrm>
            <a:off x="8006168" y="5157192"/>
            <a:ext cx="490101" cy="242316"/>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5" name="Прямоугольник 14"/>
          <p:cNvSpPr/>
          <p:nvPr/>
        </p:nvSpPr>
        <p:spPr>
          <a:xfrm>
            <a:off x="5423932" y="6341258"/>
            <a:ext cx="4510081" cy="400110"/>
          </a:xfrm>
          <a:prstGeom prst="rect">
            <a:avLst/>
          </a:prstGeom>
        </p:spPr>
        <p:txBody>
          <a:bodyPr wrap="none">
            <a:spAutoFit/>
          </a:bodyPr>
          <a:lstStyle/>
          <a:p>
            <a:r>
              <a:rPr lang="en-US" sz="2000" b="1" dirty="0">
                <a:solidFill>
                  <a:srgbClr val="C0504D"/>
                </a:solidFill>
              </a:rPr>
              <a:t>Geometrical coding &amp; contour detection </a:t>
            </a:r>
            <a:endParaRPr lang="ru-RU" sz="2000" b="1" dirty="0">
              <a:solidFill>
                <a:srgbClr val="C0504D"/>
              </a:solidFill>
            </a:endParaRPr>
          </a:p>
        </p:txBody>
      </p:sp>
    </p:spTree>
    <p:extLst>
      <p:ext uri="{BB962C8B-B14F-4D97-AF65-F5344CB8AC3E}">
        <p14:creationId xmlns:p14="http://schemas.microsoft.com/office/powerpoint/2010/main" val="21924239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09FF598C-3E43-C848-94AC-C4728C1718D8}"/>
              </a:ext>
            </a:extLst>
          </p:cNvPr>
          <p:cNvSpPr txBox="1"/>
          <p:nvPr/>
        </p:nvSpPr>
        <p:spPr>
          <a:xfrm>
            <a:off x="5191135" y="30537"/>
            <a:ext cx="1049283" cy="313903"/>
          </a:xfrm>
          <a:prstGeom prst="rect">
            <a:avLst/>
          </a:prstGeom>
          <a:noFill/>
          <a:ln>
            <a:noFill/>
          </a:ln>
        </p:spPr>
        <p:txBody>
          <a:bodyPr anchor="ctr"/>
          <a:lstStyle/>
          <a:p>
            <a:pPr marL="360" algn="ctr">
              <a:lnSpc>
                <a:spcPct val="100000"/>
              </a:lnSpc>
              <a:buClr>
                <a:srgbClr val="000000"/>
              </a:buClr>
            </a:pPr>
            <a:r>
              <a:rPr lang="en-US" sz="2000" b="0" strike="noStrike" spc="-1" dirty="0">
                <a:solidFill>
                  <a:srgbClr val="000000"/>
                </a:solidFill>
                <a:uFill>
                  <a:solidFill>
                    <a:srgbClr val="FFFFFF"/>
                  </a:solidFill>
                </a:uFill>
                <a:latin typeface="Arial"/>
              </a:rPr>
              <a:t>Canny</a:t>
            </a:r>
            <a:endParaRPr lang="ru-RU" sz="2000" b="0" strike="noStrike" spc="-1" dirty="0">
              <a:solidFill>
                <a:srgbClr val="000000"/>
              </a:solidFill>
              <a:uFill>
                <a:solidFill>
                  <a:srgbClr val="FFFFFF"/>
                </a:solidFill>
              </a:uFill>
              <a:latin typeface="Arial"/>
            </a:endParaRPr>
          </a:p>
        </p:txBody>
      </p:sp>
      <p:sp>
        <p:nvSpPr>
          <p:cNvPr id="5" name="TextShape 2">
            <a:extLst>
              <a:ext uri="{FF2B5EF4-FFF2-40B4-BE49-F238E27FC236}">
                <a16:creationId xmlns:a16="http://schemas.microsoft.com/office/drawing/2014/main" id="{905FAA55-0EFF-5E4D-A93E-B31A87CCBCAE}"/>
              </a:ext>
            </a:extLst>
          </p:cNvPr>
          <p:cNvSpPr txBox="1"/>
          <p:nvPr/>
        </p:nvSpPr>
        <p:spPr>
          <a:xfrm>
            <a:off x="9249729" y="30536"/>
            <a:ext cx="1418308" cy="313903"/>
          </a:xfrm>
          <a:prstGeom prst="rect">
            <a:avLst/>
          </a:prstGeom>
          <a:noFill/>
          <a:ln>
            <a:noFill/>
          </a:ln>
        </p:spPr>
        <p:txBody>
          <a:bodyPr anchor="ctr"/>
          <a:lstStyle/>
          <a:p>
            <a:pPr marL="360" algn="ctr">
              <a:lnSpc>
                <a:spcPct val="100000"/>
              </a:lnSpc>
              <a:buClr>
                <a:srgbClr val="000000"/>
              </a:buClr>
            </a:pPr>
            <a:r>
              <a:rPr lang="en-US" sz="2000" spc="-1" dirty="0">
                <a:solidFill>
                  <a:srgbClr val="000000"/>
                </a:solidFill>
                <a:uFill>
                  <a:solidFill>
                    <a:srgbClr val="FFFFFF"/>
                  </a:solidFill>
                </a:uFill>
                <a:latin typeface="Arial"/>
              </a:rPr>
              <a:t>Grayscale</a:t>
            </a:r>
            <a:endParaRPr lang="ru-RU" sz="2000" b="0" strike="noStrike" spc="-1" dirty="0">
              <a:solidFill>
                <a:srgbClr val="000000"/>
              </a:solidFill>
              <a:uFill>
                <a:solidFill>
                  <a:srgbClr val="FFFFFF"/>
                </a:solidFill>
              </a:uFill>
              <a:latin typeface="Arial"/>
            </a:endParaRPr>
          </a:p>
        </p:txBody>
      </p:sp>
      <p:sp>
        <p:nvSpPr>
          <p:cNvPr id="6" name="TextShape 2">
            <a:extLst>
              <a:ext uri="{FF2B5EF4-FFF2-40B4-BE49-F238E27FC236}">
                <a16:creationId xmlns:a16="http://schemas.microsoft.com/office/drawing/2014/main" id="{95C6955E-E048-A244-A244-0C3A02DF3487}"/>
              </a:ext>
            </a:extLst>
          </p:cNvPr>
          <p:cNvSpPr txBox="1"/>
          <p:nvPr/>
        </p:nvSpPr>
        <p:spPr>
          <a:xfrm>
            <a:off x="5033041" y="3528694"/>
            <a:ext cx="1418308" cy="201095"/>
          </a:xfrm>
          <a:prstGeom prst="rect">
            <a:avLst/>
          </a:prstGeom>
          <a:noFill/>
          <a:ln>
            <a:noFill/>
          </a:ln>
        </p:spPr>
        <p:txBody>
          <a:bodyPr anchor="ctr"/>
          <a:lstStyle/>
          <a:p>
            <a:pPr marL="360" algn="ctr">
              <a:lnSpc>
                <a:spcPct val="100000"/>
              </a:lnSpc>
              <a:buClr>
                <a:srgbClr val="000000"/>
              </a:buClr>
            </a:pPr>
            <a:r>
              <a:rPr lang="en-US" sz="2000" spc="-1" dirty="0">
                <a:solidFill>
                  <a:srgbClr val="000000"/>
                </a:solidFill>
                <a:uFill>
                  <a:solidFill>
                    <a:srgbClr val="FFFFFF"/>
                  </a:solidFill>
                </a:uFill>
                <a:latin typeface="Arial"/>
              </a:rPr>
              <a:t>HSL</a:t>
            </a:r>
          </a:p>
        </p:txBody>
      </p:sp>
      <p:sp>
        <p:nvSpPr>
          <p:cNvPr id="8" name="TextShape 2">
            <a:extLst>
              <a:ext uri="{FF2B5EF4-FFF2-40B4-BE49-F238E27FC236}">
                <a16:creationId xmlns:a16="http://schemas.microsoft.com/office/drawing/2014/main" id="{0093EB59-9358-9A48-B65A-C0BC46890857}"/>
              </a:ext>
            </a:extLst>
          </p:cNvPr>
          <p:cNvSpPr txBox="1"/>
          <p:nvPr/>
        </p:nvSpPr>
        <p:spPr>
          <a:xfrm>
            <a:off x="9384195" y="3537114"/>
            <a:ext cx="1418308" cy="192675"/>
          </a:xfrm>
          <a:prstGeom prst="rect">
            <a:avLst/>
          </a:prstGeom>
          <a:noFill/>
          <a:ln>
            <a:noFill/>
          </a:ln>
        </p:spPr>
        <p:txBody>
          <a:bodyPr anchor="ctr"/>
          <a:lstStyle/>
          <a:p>
            <a:pPr marL="360" algn="ctr">
              <a:lnSpc>
                <a:spcPct val="100000"/>
              </a:lnSpc>
              <a:buClr>
                <a:srgbClr val="000000"/>
              </a:buClr>
            </a:pPr>
            <a:r>
              <a:rPr lang="en-US" sz="2000" spc="-1" dirty="0">
                <a:solidFill>
                  <a:srgbClr val="000000"/>
                </a:solidFill>
                <a:uFill>
                  <a:solidFill>
                    <a:srgbClr val="FFFFFF"/>
                  </a:solidFill>
                </a:uFill>
                <a:latin typeface="Arial"/>
              </a:rPr>
              <a:t>RGB</a:t>
            </a:r>
          </a:p>
        </p:txBody>
      </p:sp>
      <p:pic>
        <p:nvPicPr>
          <p:cNvPr id="14" name="Рисунок 13">
            <a:extLst>
              <a:ext uri="{FF2B5EF4-FFF2-40B4-BE49-F238E27FC236}">
                <a16:creationId xmlns:a16="http://schemas.microsoft.com/office/drawing/2014/main" id="{9417C1C9-ADFF-A943-94F4-B79A962A2E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087" y="1463559"/>
            <a:ext cx="3192215" cy="3747557"/>
          </a:xfrm>
          <a:prstGeom prst="rect">
            <a:avLst/>
          </a:prstGeom>
        </p:spPr>
      </p:pic>
      <p:pic>
        <p:nvPicPr>
          <p:cNvPr id="15" name="Рисунок 14">
            <a:extLst>
              <a:ext uri="{FF2B5EF4-FFF2-40B4-BE49-F238E27FC236}">
                <a16:creationId xmlns:a16="http://schemas.microsoft.com/office/drawing/2014/main" id="{AC2BBFD9-EC0F-4044-BC4B-7B59F9028B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9300" y="400767"/>
            <a:ext cx="2498277" cy="2936571"/>
          </a:xfrm>
          <a:prstGeom prst="rect">
            <a:avLst/>
          </a:prstGeom>
        </p:spPr>
      </p:pic>
      <p:pic>
        <p:nvPicPr>
          <p:cNvPr id="16" name="Рисунок 15">
            <a:extLst>
              <a:ext uri="{FF2B5EF4-FFF2-40B4-BE49-F238E27FC236}">
                <a16:creationId xmlns:a16="http://schemas.microsoft.com/office/drawing/2014/main" id="{3240C462-CD53-894D-9EFF-5A0C9F1A24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79300" y="3822011"/>
            <a:ext cx="2498278" cy="2936572"/>
          </a:xfrm>
          <a:prstGeom prst="rect">
            <a:avLst/>
          </a:prstGeom>
        </p:spPr>
      </p:pic>
      <p:pic>
        <p:nvPicPr>
          <p:cNvPr id="17" name="Рисунок 16">
            <a:extLst>
              <a:ext uri="{FF2B5EF4-FFF2-40B4-BE49-F238E27FC236}">
                <a16:creationId xmlns:a16="http://schemas.microsoft.com/office/drawing/2014/main" id="{9DCE2F2D-C0E1-3A45-82B5-117BAA2BAA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12551" y="400767"/>
            <a:ext cx="2498278" cy="2936571"/>
          </a:xfrm>
          <a:prstGeom prst="rect">
            <a:avLst/>
          </a:prstGeom>
        </p:spPr>
      </p:pic>
      <p:pic>
        <p:nvPicPr>
          <p:cNvPr id="18" name="Рисунок 17">
            <a:extLst>
              <a:ext uri="{FF2B5EF4-FFF2-40B4-BE49-F238E27FC236}">
                <a16:creationId xmlns:a16="http://schemas.microsoft.com/office/drawing/2014/main" id="{1A5B54E4-DB1A-804D-B360-60D927242E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06937" y="3815412"/>
            <a:ext cx="2503892" cy="2943171"/>
          </a:xfrm>
          <a:prstGeom prst="rect">
            <a:avLst/>
          </a:prstGeom>
        </p:spPr>
      </p:pic>
    </p:spTree>
    <p:extLst>
      <p:ext uri="{BB962C8B-B14F-4D97-AF65-F5344CB8AC3E}">
        <p14:creationId xmlns:p14="http://schemas.microsoft.com/office/powerpoint/2010/main" val="30889679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B349EA02-DF69-9F4B-822F-AEE185864D10}"/>
              </a:ext>
            </a:extLst>
          </p:cNvPr>
          <p:cNvSpPr txBox="1"/>
          <p:nvPr/>
        </p:nvSpPr>
        <p:spPr>
          <a:xfrm>
            <a:off x="3340608" y="303279"/>
            <a:ext cx="451104" cy="313903"/>
          </a:xfrm>
          <a:prstGeom prst="rect">
            <a:avLst/>
          </a:prstGeom>
          <a:noFill/>
          <a:ln>
            <a:noFill/>
          </a:ln>
        </p:spPr>
        <p:txBody>
          <a:bodyPr anchor="ctr"/>
          <a:lstStyle/>
          <a:p>
            <a:pPr marL="360" algn="just">
              <a:lnSpc>
                <a:spcPct val="100000"/>
              </a:lnSpc>
              <a:buClr>
                <a:srgbClr val="000000"/>
              </a:buClr>
            </a:pPr>
            <a:endParaRPr lang="ru-RU" sz="2000" b="0" strike="noStrike" spc="-1" dirty="0">
              <a:solidFill>
                <a:srgbClr val="000000"/>
              </a:solidFill>
              <a:uFill>
                <a:solidFill>
                  <a:srgbClr val="FFFFFF"/>
                </a:solidFill>
              </a:uFill>
              <a:latin typeface="Arial"/>
            </a:endParaRPr>
          </a:p>
        </p:txBody>
      </p:sp>
      <p:pic>
        <p:nvPicPr>
          <p:cNvPr id="6" name="Рисунок 5">
            <a:extLst>
              <a:ext uri="{FF2B5EF4-FFF2-40B4-BE49-F238E27FC236}">
                <a16:creationId xmlns:a16="http://schemas.microsoft.com/office/drawing/2014/main" id="{A2642FC8-0933-E247-AD08-7E31014E87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6277" y="450017"/>
            <a:ext cx="4370180" cy="2913453"/>
          </a:xfrm>
          <a:prstGeom prst="rect">
            <a:avLst/>
          </a:prstGeom>
        </p:spPr>
      </p:pic>
      <p:pic>
        <p:nvPicPr>
          <p:cNvPr id="8" name="Рисунок 7">
            <a:extLst>
              <a:ext uri="{FF2B5EF4-FFF2-40B4-BE49-F238E27FC236}">
                <a16:creationId xmlns:a16="http://schemas.microsoft.com/office/drawing/2014/main" id="{A70584E3-0411-7C47-8A00-0900C523E6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23" y="3821689"/>
            <a:ext cx="4034036" cy="2689357"/>
          </a:xfrm>
          <a:prstGeom prst="rect">
            <a:avLst/>
          </a:prstGeom>
        </p:spPr>
      </p:pic>
      <p:pic>
        <p:nvPicPr>
          <p:cNvPr id="10" name="Рисунок 9">
            <a:extLst>
              <a:ext uri="{FF2B5EF4-FFF2-40B4-BE49-F238E27FC236}">
                <a16:creationId xmlns:a16="http://schemas.microsoft.com/office/drawing/2014/main" id="{21602D2C-D2AE-9841-A766-85B3D06B16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12433" y="3821689"/>
            <a:ext cx="4034035" cy="2689357"/>
          </a:xfrm>
          <a:prstGeom prst="rect">
            <a:avLst/>
          </a:prstGeom>
        </p:spPr>
      </p:pic>
      <p:pic>
        <p:nvPicPr>
          <p:cNvPr id="12" name="Рисунок 11">
            <a:extLst>
              <a:ext uri="{FF2B5EF4-FFF2-40B4-BE49-F238E27FC236}">
                <a16:creationId xmlns:a16="http://schemas.microsoft.com/office/drawing/2014/main" id="{6B4B8F36-7CF4-5A4E-9335-E294275569B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59175" y="3821676"/>
            <a:ext cx="4034039" cy="2689358"/>
          </a:xfrm>
          <a:prstGeom prst="rect">
            <a:avLst/>
          </a:prstGeom>
        </p:spPr>
      </p:pic>
      <p:sp>
        <p:nvSpPr>
          <p:cNvPr id="13" name="TextShape 2">
            <a:extLst>
              <a:ext uri="{FF2B5EF4-FFF2-40B4-BE49-F238E27FC236}">
                <a16:creationId xmlns:a16="http://schemas.microsoft.com/office/drawing/2014/main" id="{94FCF20F-E10E-AD41-8D61-29CBAF40F8A6}"/>
              </a:ext>
            </a:extLst>
          </p:cNvPr>
          <p:cNvSpPr txBox="1"/>
          <p:nvPr/>
        </p:nvSpPr>
        <p:spPr>
          <a:xfrm>
            <a:off x="1105865" y="3431162"/>
            <a:ext cx="2192068" cy="313903"/>
          </a:xfrm>
          <a:prstGeom prst="rect">
            <a:avLst/>
          </a:prstGeom>
          <a:noFill/>
          <a:ln>
            <a:noFill/>
          </a:ln>
        </p:spPr>
        <p:txBody>
          <a:bodyPr anchor="ctr"/>
          <a:lstStyle/>
          <a:p>
            <a:pPr marL="360" algn="just">
              <a:lnSpc>
                <a:spcPct val="100000"/>
              </a:lnSpc>
              <a:buClr>
                <a:srgbClr val="000000"/>
              </a:buClr>
            </a:pPr>
            <a:r>
              <a:rPr lang="en-US" sz="2000" b="0" strike="noStrike" spc="-1" dirty="0">
                <a:solidFill>
                  <a:srgbClr val="000000"/>
                </a:solidFill>
                <a:uFill>
                  <a:solidFill>
                    <a:srgbClr val="FFFFFF"/>
                  </a:solidFill>
                </a:uFill>
                <a:latin typeface="Arial"/>
              </a:rPr>
              <a:t>GC Grayscale</a:t>
            </a:r>
            <a:endParaRPr lang="ru-RU" sz="2000" b="0" strike="noStrike" spc="-1" dirty="0">
              <a:solidFill>
                <a:srgbClr val="000000"/>
              </a:solidFill>
              <a:uFill>
                <a:solidFill>
                  <a:srgbClr val="FFFFFF"/>
                </a:solidFill>
              </a:uFill>
              <a:latin typeface="Arial"/>
            </a:endParaRPr>
          </a:p>
        </p:txBody>
      </p:sp>
      <p:sp>
        <p:nvSpPr>
          <p:cNvPr id="14" name="TextShape 2">
            <a:extLst>
              <a:ext uri="{FF2B5EF4-FFF2-40B4-BE49-F238E27FC236}">
                <a16:creationId xmlns:a16="http://schemas.microsoft.com/office/drawing/2014/main" id="{46C6EF52-5577-ED43-A29A-55DB2619C973}"/>
              </a:ext>
            </a:extLst>
          </p:cNvPr>
          <p:cNvSpPr txBox="1"/>
          <p:nvPr/>
        </p:nvSpPr>
        <p:spPr>
          <a:xfrm>
            <a:off x="5821435" y="3369967"/>
            <a:ext cx="1226205" cy="451709"/>
          </a:xfrm>
          <a:prstGeom prst="rect">
            <a:avLst/>
          </a:prstGeom>
          <a:noFill/>
          <a:ln>
            <a:noFill/>
          </a:ln>
        </p:spPr>
        <p:txBody>
          <a:bodyPr anchor="ctr"/>
          <a:lstStyle/>
          <a:p>
            <a:pPr marL="360" algn="just">
              <a:lnSpc>
                <a:spcPct val="100000"/>
              </a:lnSpc>
              <a:buClr>
                <a:srgbClr val="000000"/>
              </a:buClr>
            </a:pPr>
            <a:r>
              <a:rPr lang="en-US" sz="2000" b="0" strike="noStrike" spc="-1" dirty="0">
                <a:solidFill>
                  <a:srgbClr val="000000"/>
                </a:solidFill>
                <a:uFill>
                  <a:solidFill>
                    <a:srgbClr val="FFFFFF"/>
                  </a:solidFill>
                </a:uFill>
                <a:latin typeface="Arial"/>
              </a:rPr>
              <a:t>GC HSL</a:t>
            </a:r>
            <a:endParaRPr lang="ru-RU" sz="2000" b="0" strike="noStrike" spc="-1" dirty="0">
              <a:solidFill>
                <a:srgbClr val="000000"/>
              </a:solidFill>
              <a:uFill>
                <a:solidFill>
                  <a:srgbClr val="FFFFFF"/>
                </a:solidFill>
              </a:uFill>
              <a:latin typeface="Arial"/>
            </a:endParaRPr>
          </a:p>
        </p:txBody>
      </p:sp>
      <p:sp>
        <p:nvSpPr>
          <p:cNvPr id="15" name="TextShape 2">
            <a:extLst>
              <a:ext uri="{FF2B5EF4-FFF2-40B4-BE49-F238E27FC236}">
                <a16:creationId xmlns:a16="http://schemas.microsoft.com/office/drawing/2014/main" id="{8E2088B0-DF35-B94B-B73A-D12283B40C90}"/>
              </a:ext>
            </a:extLst>
          </p:cNvPr>
          <p:cNvSpPr txBox="1"/>
          <p:nvPr/>
        </p:nvSpPr>
        <p:spPr>
          <a:xfrm>
            <a:off x="9571142" y="3372848"/>
            <a:ext cx="1418254" cy="451709"/>
          </a:xfrm>
          <a:prstGeom prst="rect">
            <a:avLst/>
          </a:prstGeom>
          <a:noFill/>
          <a:ln>
            <a:noFill/>
          </a:ln>
        </p:spPr>
        <p:txBody>
          <a:bodyPr anchor="ctr"/>
          <a:lstStyle/>
          <a:p>
            <a:pPr marL="360" algn="just">
              <a:lnSpc>
                <a:spcPct val="100000"/>
              </a:lnSpc>
              <a:buClr>
                <a:srgbClr val="000000"/>
              </a:buClr>
            </a:pPr>
            <a:r>
              <a:rPr lang="en-US" sz="2000" spc="-1" dirty="0">
                <a:solidFill>
                  <a:srgbClr val="000000"/>
                </a:solidFill>
                <a:uFill>
                  <a:solidFill>
                    <a:srgbClr val="FFFFFF"/>
                  </a:solidFill>
                </a:uFill>
                <a:latin typeface="Arial"/>
              </a:rPr>
              <a:t>GC RGB</a:t>
            </a:r>
            <a:endParaRPr lang="ru-RU" sz="2000" b="0" strike="noStrike" spc="-1" dirty="0">
              <a:solidFill>
                <a:srgbClr val="000000"/>
              </a:solidFill>
              <a:uFill>
                <a:solidFill>
                  <a:srgbClr val="FFFFFF"/>
                </a:solidFill>
              </a:uFill>
              <a:latin typeface="Arial"/>
            </a:endParaRPr>
          </a:p>
        </p:txBody>
      </p:sp>
      <p:pic>
        <p:nvPicPr>
          <p:cNvPr id="3" name="Рисунок 2">
            <a:extLst>
              <a:ext uri="{FF2B5EF4-FFF2-40B4-BE49-F238E27FC236}">
                <a16:creationId xmlns:a16="http://schemas.microsoft.com/office/drawing/2014/main" id="{8BC867FD-34CF-BA4D-8622-E340AFC9095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00884" y="383957"/>
            <a:ext cx="4370180" cy="2913453"/>
          </a:xfrm>
          <a:prstGeom prst="rect">
            <a:avLst/>
          </a:prstGeom>
        </p:spPr>
      </p:pic>
      <p:sp>
        <p:nvSpPr>
          <p:cNvPr id="16" name="TextShape 2">
            <a:extLst>
              <a:ext uri="{FF2B5EF4-FFF2-40B4-BE49-F238E27FC236}">
                <a16:creationId xmlns:a16="http://schemas.microsoft.com/office/drawing/2014/main" id="{C67E6081-7BEC-F24F-A1F1-2CD434B377D5}"/>
              </a:ext>
            </a:extLst>
          </p:cNvPr>
          <p:cNvSpPr txBox="1"/>
          <p:nvPr/>
        </p:nvSpPr>
        <p:spPr>
          <a:xfrm>
            <a:off x="7116031" y="40341"/>
            <a:ext cx="2139885" cy="339210"/>
          </a:xfrm>
          <a:prstGeom prst="rect">
            <a:avLst/>
          </a:prstGeom>
          <a:noFill/>
          <a:ln>
            <a:noFill/>
          </a:ln>
        </p:spPr>
        <p:txBody>
          <a:bodyPr anchor="ctr"/>
          <a:lstStyle/>
          <a:p>
            <a:pPr marL="360" algn="just">
              <a:buClr>
                <a:srgbClr val="000000"/>
              </a:buClr>
            </a:pPr>
            <a:r>
              <a:rPr lang="en-US" sz="2000" spc="-1" dirty="0">
                <a:solidFill>
                  <a:srgbClr val="000000"/>
                </a:solidFill>
                <a:uFill>
                  <a:solidFill>
                    <a:srgbClr val="FFFFFF"/>
                  </a:solidFill>
                </a:uFill>
              </a:rPr>
              <a:t>Canny algorithm</a:t>
            </a:r>
            <a:endParaRPr lang="ru-RU" sz="2000" spc="-1" dirty="0">
              <a:solidFill>
                <a:srgbClr val="000000"/>
              </a:solidFill>
              <a:uFill>
                <a:solidFill>
                  <a:srgbClr val="FFFFFF"/>
                </a:solidFill>
              </a:uFill>
            </a:endParaRPr>
          </a:p>
        </p:txBody>
      </p:sp>
    </p:spTree>
    <p:extLst>
      <p:ext uri="{BB962C8B-B14F-4D97-AF65-F5344CB8AC3E}">
        <p14:creationId xmlns:p14="http://schemas.microsoft.com/office/powerpoint/2010/main" val="6687292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EEDD4B7-2232-1C40-9DCD-EFD16F220D0E}"/>
              </a:ext>
            </a:extLst>
          </p:cNvPr>
          <p:cNvSpPr>
            <a:spLocks noGrp="1"/>
          </p:cNvSpPr>
          <p:nvPr>
            <p:ph type="title"/>
          </p:nvPr>
        </p:nvSpPr>
        <p:spPr>
          <a:xfrm>
            <a:off x="438912" y="170688"/>
            <a:ext cx="11375136" cy="906998"/>
          </a:xfrm>
        </p:spPr>
        <p:txBody>
          <a:bodyPr/>
          <a:lstStyle/>
          <a:p>
            <a:pPr algn="ctr"/>
            <a:r>
              <a:rPr lang="en-US" sz="2800" b="1" dirty="0"/>
              <a:t>GC method &amp; Canny algorithm (quality</a:t>
            </a:r>
            <a:r>
              <a:rPr lang="ru-RU" sz="2800" b="1" dirty="0"/>
              <a:t> + </a:t>
            </a:r>
            <a:r>
              <a:rPr lang="en-US" sz="2800" b="1" dirty="0"/>
              <a:t>performance</a:t>
            </a:r>
            <a:r>
              <a:rPr lang="ru-RU" sz="2800" b="1" dirty="0"/>
              <a:t>)</a:t>
            </a:r>
          </a:p>
        </p:txBody>
      </p:sp>
      <p:sp>
        <p:nvSpPr>
          <p:cNvPr id="4" name="TextShape 2">
            <a:extLst>
              <a:ext uri="{FF2B5EF4-FFF2-40B4-BE49-F238E27FC236}">
                <a16:creationId xmlns:a16="http://schemas.microsoft.com/office/drawing/2014/main" id="{C2AE2065-667E-9D41-B5B2-ABF695AF870F}"/>
              </a:ext>
            </a:extLst>
          </p:cNvPr>
          <p:cNvSpPr txBox="1"/>
          <p:nvPr/>
        </p:nvSpPr>
        <p:spPr>
          <a:xfrm>
            <a:off x="1448175" y="1005841"/>
            <a:ext cx="9356609" cy="480949"/>
          </a:xfrm>
          <a:prstGeom prst="rect">
            <a:avLst/>
          </a:prstGeom>
          <a:noFill/>
          <a:ln>
            <a:noFill/>
          </a:ln>
        </p:spPr>
        <p:txBody>
          <a:bodyPr anchor="ctr"/>
          <a:lstStyle/>
          <a:p>
            <a:pPr marL="360" algn="just">
              <a:lnSpc>
                <a:spcPct val="100000"/>
              </a:lnSpc>
              <a:buClr>
                <a:srgbClr val="000000"/>
              </a:buClr>
            </a:pPr>
            <a:r>
              <a:rPr lang="en-US" sz="2400" b="1" i="1" spc="-1" dirty="0">
                <a:solidFill>
                  <a:srgbClr val="000000"/>
                </a:solidFill>
                <a:uFill>
                  <a:solidFill>
                    <a:srgbClr val="FFFFFF"/>
                  </a:solidFill>
                </a:uFill>
              </a:rPr>
              <a:t>Complex landscape with many small details </a:t>
            </a:r>
            <a:r>
              <a:rPr lang="ru-RU" sz="2400" b="1" i="1" strike="noStrike" spc="-1" dirty="0">
                <a:solidFill>
                  <a:srgbClr val="000000"/>
                </a:solidFill>
                <a:uFill>
                  <a:solidFill>
                    <a:srgbClr val="FFFFFF"/>
                  </a:solidFill>
                </a:uFill>
                <a:latin typeface="Arial"/>
              </a:rPr>
              <a:t>(</a:t>
            </a:r>
            <a:r>
              <a:rPr lang="en-US" sz="2400" b="1" i="1" strike="noStrike" spc="-1" dirty="0">
                <a:solidFill>
                  <a:srgbClr val="000000"/>
                </a:solidFill>
                <a:uFill>
                  <a:solidFill>
                    <a:srgbClr val="FFFFFF"/>
                  </a:solidFill>
                </a:uFill>
                <a:latin typeface="Arial"/>
              </a:rPr>
              <a:t>size</a:t>
            </a:r>
            <a:r>
              <a:rPr lang="ru-RU" sz="2400" b="1" i="1" strike="noStrike" spc="-1" dirty="0">
                <a:solidFill>
                  <a:srgbClr val="000000"/>
                </a:solidFill>
                <a:uFill>
                  <a:solidFill>
                    <a:srgbClr val="FFFFFF"/>
                  </a:solidFill>
                </a:uFill>
                <a:latin typeface="Arial"/>
              </a:rPr>
              <a:t>: 4000 х 2600</a:t>
            </a:r>
            <a:r>
              <a:rPr lang="en-US" sz="2400" b="1" i="1" strike="noStrike" spc="-1" dirty="0">
                <a:solidFill>
                  <a:srgbClr val="000000"/>
                </a:solidFill>
                <a:uFill>
                  <a:solidFill>
                    <a:srgbClr val="FFFFFF"/>
                  </a:solidFill>
                </a:uFill>
                <a:latin typeface="Arial"/>
              </a:rPr>
              <a:t>)</a:t>
            </a:r>
            <a:endParaRPr lang="ru-RU" sz="2400" b="1" i="1" strike="noStrike" spc="-1" dirty="0">
              <a:solidFill>
                <a:srgbClr val="000000"/>
              </a:solidFill>
              <a:uFill>
                <a:solidFill>
                  <a:srgbClr val="FFFFFF"/>
                </a:solidFill>
              </a:uFill>
              <a:latin typeface="Arial"/>
            </a:endParaRPr>
          </a:p>
        </p:txBody>
      </p:sp>
      <p:pic>
        <p:nvPicPr>
          <p:cNvPr id="5" name="Рисунок 4">
            <a:extLst>
              <a:ext uri="{FF2B5EF4-FFF2-40B4-BE49-F238E27FC236}">
                <a16:creationId xmlns:a16="http://schemas.microsoft.com/office/drawing/2014/main" id="{A8B9474E-4956-534B-B69B-073EF40313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3500" y="1756782"/>
            <a:ext cx="7363669" cy="4915249"/>
          </a:xfrm>
          <a:prstGeom prst="rect">
            <a:avLst/>
          </a:prstGeom>
        </p:spPr>
      </p:pic>
    </p:spTree>
    <p:extLst>
      <p:ext uri="{BB962C8B-B14F-4D97-AF65-F5344CB8AC3E}">
        <p14:creationId xmlns:p14="http://schemas.microsoft.com/office/powerpoint/2010/main" val="30521969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Shape 2">
            <a:extLst>
              <a:ext uri="{FF2B5EF4-FFF2-40B4-BE49-F238E27FC236}">
                <a16:creationId xmlns:a16="http://schemas.microsoft.com/office/drawing/2014/main" id="{5DD1D379-7EFA-C442-BAC5-02950BC2EBE0}"/>
              </a:ext>
            </a:extLst>
          </p:cNvPr>
          <p:cNvSpPr txBox="1"/>
          <p:nvPr/>
        </p:nvSpPr>
        <p:spPr>
          <a:xfrm>
            <a:off x="2032531" y="1127862"/>
            <a:ext cx="1870784" cy="313903"/>
          </a:xfrm>
          <a:prstGeom prst="rect">
            <a:avLst/>
          </a:prstGeom>
          <a:noFill/>
          <a:ln>
            <a:noFill/>
          </a:ln>
        </p:spPr>
        <p:txBody>
          <a:bodyPr anchor="ctr"/>
          <a:lstStyle/>
          <a:p>
            <a:pPr marL="360" algn="just">
              <a:lnSpc>
                <a:spcPct val="100000"/>
              </a:lnSpc>
              <a:buClr>
                <a:srgbClr val="000000"/>
              </a:buClr>
            </a:pPr>
            <a:r>
              <a:rPr lang="en-US" sz="2000" spc="-1" dirty="0">
                <a:solidFill>
                  <a:srgbClr val="000000"/>
                </a:solidFill>
                <a:uFill>
                  <a:solidFill>
                    <a:srgbClr val="FFFFFF"/>
                  </a:solidFill>
                </a:uFill>
                <a:latin typeface="Arial"/>
              </a:rPr>
              <a:t>Canny</a:t>
            </a:r>
            <a:r>
              <a:rPr lang="en-US" sz="2000" b="0" strike="noStrike" spc="-1" dirty="0">
                <a:solidFill>
                  <a:srgbClr val="000000"/>
                </a:solidFill>
                <a:uFill>
                  <a:solidFill>
                    <a:srgbClr val="FFFFFF"/>
                  </a:solidFill>
                </a:uFill>
                <a:latin typeface="Arial"/>
              </a:rPr>
              <a:t> (26 </a:t>
            </a:r>
            <a:r>
              <a:rPr lang="en-US" sz="2000" b="0" strike="noStrike" spc="-1" dirty="0" err="1">
                <a:solidFill>
                  <a:srgbClr val="000000"/>
                </a:solidFill>
                <a:uFill>
                  <a:solidFill>
                    <a:srgbClr val="FFFFFF"/>
                  </a:solidFill>
                </a:uFill>
                <a:latin typeface="Arial"/>
              </a:rPr>
              <a:t>ms</a:t>
            </a:r>
            <a:r>
              <a:rPr lang="en-US" sz="2000" b="0" strike="noStrike" spc="-1" dirty="0">
                <a:solidFill>
                  <a:srgbClr val="000000"/>
                </a:solidFill>
                <a:uFill>
                  <a:solidFill>
                    <a:srgbClr val="FFFFFF"/>
                  </a:solidFill>
                </a:uFill>
                <a:latin typeface="Arial"/>
              </a:rPr>
              <a:t>)</a:t>
            </a:r>
            <a:endParaRPr lang="ru-RU" sz="2000" b="0" strike="noStrike" spc="-1" dirty="0">
              <a:solidFill>
                <a:srgbClr val="000000"/>
              </a:solidFill>
              <a:uFill>
                <a:solidFill>
                  <a:srgbClr val="FFFFFF"/>
                </a:solidFill>
              </a:uFill>
              <a:latin typeface="Arial"/>
            </a:endParaRPr>
          </a:p>
        </p:txBody>
      </p:sp>
      <p:sp>
        <p:nvSpPr>
          <p:cNvPr id="6" name="TextShape 2">
            <a:extLst>
              <a:ext uri="{FF2B5EF4-FFF2-40B4-BE49-F238E27FC236}">
                <a16:creationId xmlns:a16="http://schemas.microsoft.com/office/drawing/2014/main" id="{B13C8C77-78E7-1745-839C-AE54E6101B66}"/>
              </a:ext>
            </a:extLst>
          </p:cNvPr>
          <p:cNvSpPr txBox="1"/>
          <p:nvPr/>
        </p:nvSpPr>
        <p:spPr>
          <a:xfrm>
            <a:off x="7636115" y="1042222"/>
            <a:ext cx="2714059" cy="485181"/>
          </a:xfrm>
          <a:prstGeom prst="rect">
            <a:avLst/>
          </a:prstGeom>
          <a:noFill/>
          <a:ln>
            <a:noFill/>
          </a:ln>
        </p:spPr>
        <p:txBody>
          <a:bodyPr anchor="ctr"/>
          <a:lstStyle/>
          <a:p>
            <a:pPr marL="360" algn="just">
              <a:lnSpc>
                <a:spcPct val="100000"/>
              </a:lnSpc>
              <a:buClr>
                <a:srgbClr val="000000"/>
              </a:buClr>
            </a:pPr>
            <a:r>
              <a:rPr lang="en-US" sz="2000" b="0" strike="noStrike" spc="-1" dirty="0">
                <a:solidFill>
                  <a:srgbClr val="000000"/>
                </a:solidFill>
                <a:uFill>
                  <a:solidFill>
                    <a:srgbClr val="FFFFFF"/>
                  </a:solidFill>
                </a:uFill>
                <a:latin typeface="Arial"/>
              </a:rPr>
              <a:t>GC Grayscale (</a:t>
            </a:r>
            <a:r>
              <a:rPr lang="en-US" sz="2000" strike="noStrike" spc="-1" dirty="0">
                <a:solidFill>
                  <a:srgbClr val="000000"/>
                </a:solidFill>
                <a:uFill>
                  <a:solidFill>
                    <a:srgbClr val="FFFFFF"/>
                  </a:solidFill>
                </a:uFill>
                <a:latin typeface="Arial"/>
              </a:rPr>
              <a:t>1</a:t>
            </a:r>
            <a:r>
              <a:rPr lang="ru-RU" sz="2000" spc="-1" dirty="0">
                <a:solidFill>
                  <a:srgbClr val="000000"/>
                </a:solidFill>
                <a:uFill>
                  <a:solidFill>
                    <a:srgbClr val="FFFFFF"/>
                  </a:solidFill>
                </a:uFill>
                <a:latin typeface="Arial"/>
              </a:rPr>
              <a:t>6</a:t>
            </a:r>
            <a:r>
              <a:rPr lang="en-US" sz="2000" strike="noStrike" spc="-1" dirty="0">
                <a:solidFill>
                  <a:srgbClr val="000000"/>
                </a:solidFill>
                <a:uFill>
                  <a:solidFill>
                    <a:srgbClr val="FFFFFF"/>
                  </a:solidFill>
                </a:uFill>
                <a:latin typeface="Arial"/>
              </a:rPr>
              <a:t> </a:t>
            </a:r>
            <a:r>
              <a:rPr lang="en-US" sz="2000" strike="noStrike" spc="-1" dirty="0" err="1">
                <a:solidFill>
                  <a:srgbClr val="000000"/>
                </a:solidFill>
                <a:uFill>
                  <a:solidFill>
                    <a:srgbClr val="FFFFFF"/>
                  </a:solidFill>
                </a:uFill>
                <a:latin typeface="Arial"/>
              </a:rPr>
              <a:t>ms</a:t>
            </a:r>
            <a:r>
              <a:rPr lang="en-US" sz="2000" spc="-1" dirty="0">
                <a:solidFill>
                  <a:srgbClr val="000000"/>
                </a:solidFill>
                <a:uFill>
                  <a:solidFill>
                    <a:srgbClr val="FFFFFF"/>
                  </a:solidFill>
                </a:uFill>
              </a:rPr>
              <a:t>)</a:t>
            </a:r>
            <a:endParaRPr lang="ru-RU" sz="2000" b="0" strike="noStrike" spc="-1" dirty="0">
              <a:solidFill>
                <a:srgbClr val="000000"/>
              </a:solidFill>
              <a:uFill>
                <a:solidFill>
                  <a:srgbClr val="FFFFFF"/>
                </a:solidFill>
              </a:uFill>
              <a:latin typeface="Arial"/>
            </a:endParaRPr>
          </a:p>
        </p:txBody>
      </p:sp>
      <p:pic>
        <p:nvPicPr>
          <p:cNvPr id="10" name="Рисунок 9">
            <a:extLst>
              <a:ext uri="{FF2B5EF4-FFF2-40B4-BE49-F238E27FC236}">
                <a16:creationId xmlns:a16="http://schemas.microsoft.com/office/drawing/2014/main" id="{DBD8164E-1C9F-EF40-947D-8FBA99B8FA7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60987" y="1745904"/>
            <a:ext cx="5864316" cy="3917363"/>
          </a:xfrm>
          <a:prstGeom prst="rect">
            <a:avLst/>
          </a:prstGeom>
        </p:spPr>
      </p:pic>
      <p:sp>
        <p:nvSpPr>
          <p:cNvPr id="9" name="Прямоугольник 8">
            <a:extLst>
              <a:ext uri="{FF2B5EF4-FFF2-40B4-BE49-F238E27FC236}">
                <a16:creationId xmlns:a16="http://schemas.microsoft.com/office/drawing/2014/main" id="{7C777458-8861-B149-8323-B5320480D2E6}"/>
              </a:ext>
            </a:extLst>
          </p:cNvPr>
          <p:cNvSpPr/>
          <p:nvPr/>
        </p:nvSpPr>
        <p:spPr>
          <a:xfrm>
            <a:off x="4935671" y="147766"/>
            <a:ext cx="2066784" cy="461665"/>
          </a:xfrm>
          <a:prstGeom prst="rect">
            <a:avLst/>
          </a:prstGeom>
        </p:spPr>
        <p:txBody>
          <a:bodyPr wrap="none">
            <a:spAutoFit/>
          </a:bodyPr>
          <a:lstStyle/>
          <a:p>
            <a:r>
              <a:rPr lang="en-US" sz="2400" b="1" i="1" spc="-1" dirty="0">
                <a:solidFill>
                  <a:srgbClr val="000000"/>
                </a:solidFill>
                <a:uFill>
                  <a:solidFill>
                    <a:srgbClr val="FFFFFF"/>
                  </a:solidFill>
                </a:uFill>
              </a:rPr>
              <a:t>Performance</a:t>
            </a:r>
            <a:endParaRPr lang="ru-RU" sz="2400" b="1" dirty="0"/>
          </a:p>
        </p:txBody>
      </p:sp>
      <p:pic>
        <p:nvPicPr>
          <p:cNvPr id="11" name="Рисунок 10">
            <a:extLst>
              <a:ext uri="{FF2B5EF4-FFF2-40B4-BE49-F238E27FC236}">
                <a16:creationId xmlns:a16="http://schemas.microsoft.com/office/drawing/2014/main" id="{45541BE1-6F76-FC43-9976-20F0CC3C15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95" y="1745372"/>
            <a:ext cx="5882056" cy="3929214"/>
          </a:xfrm>
          <a:prstGeom prst="rect">
            <a:avLst/>
          </a:prstGeom>
        </p:spPr>
      </p:pic>
    </p:spTree>
    <p:extLst>
      <p:ext uri="{BB962C8B-B14F-4D97-AF65-F5344CB8AC3E}">
        <p14:creationId xmlns:p14="http://schemas.microsoft.com/office/powerpoint/2010/main" val="583363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527F5042-9C93-E84A-9B68-B429CCBCE84D}"/>
              </a:ext>
            </a:extLst>
          </p:cNvPr>
          <p:cNvSpPr txBox="1"/>
          <p:nvPr/>
        </p:nvSpPr>
        <p:spPr>
          <a:xfrm>
            <a:off x="2092733" y="109452"/>
            <a:ext cx="7796054" cy="543691"/>
          </a:xfrm>
          <a:prstGeom prst="rect">
            <a:avLst/>
          </a:prstGeom>
          <a:noFill/>
          <a:ln>
            <a:noFill/>
          </a:ln>
        </p:spPr>
        <p:txBody>
          <a:bodyPr anchor="ctr"/>
          <a:lstStyle/>
          <a:p>
            <a:pPr marL="360" algn="ctr">
              <a:lnSpc>
                <a:spcPct val="100000"/>
              </a:lnSpc>
              <a:buClr>
                <a:srgbClr val="000000"/>
              </a:buClr>
            </a:pPr>
            <a:r>
              <a:rPr lang="en-US" sz="2400" b="1" i="1" spc="-1" dirty="0">
                <a:solidFill>
                  <a:srgbClr val="000000"/>
                </a:solidFill>
                <a:uFill>
                  <a:solidFill>
                    <a:srgbClr val="FFFFFF"/>
                  </a:solidFill>
                </a:uFill>
                <a:latin typeface="Arial"/>
              </a:rPr>
              <a:t>Image with large amount of noise </a:t>
            </a:r>
            <a:r>
              <a:rPr lang="ru-RU" sz="2400" b="1" i="1" strike="noStrike" spc="-1" dirty="0">
                <a:solidFill>
                  <a:srgbClr val="000000"/>
                </a:solidFill>
                <a:uFill>
                  <a:solidFill>
                    <a:srgbClr val="FFFFFF"/>
                  </a:solidFill>
                </a:uFill>
                <a:latin typeface="Arial"/>
              </a:rPr>
              <a:t>(</a:t>
            </a:r>
            <a:r>
              <a:rPr lang="en-US" sz="2400" b="1" i="1" strike="noStrike" spc="-1" dirty="0">
                <a:solidFill>
                  <a:srgbClr val="000000"/>
                </a:solidFill>
                <a:uFill>
                  <a:solidFill>
                    <a:srgbClr val="FFFFFF"/>
                  </a:solidFill>
                </a:uFill>
                <a:latin typeface="Arial"/>
              </a:rPr>
              <a:t>size</a:t>
            </a:r>
            <a:r>
              <a:rPr lang="ru-RU" sz="2400" b="1" i="1" strike="noStrike" spc="-1" dirty="0">
                <a:solidFill>
                  <a:srgbClr val="000000"/>
                </a:solidFill>
                <a:uFill>
                  <a:solidFill>
                    <a:srgbClr val="FFFFFF"/>
                  </a:solidFill>
                </a:uFill>
                <a:latin typeface="Arial"/>
              </a:rPr>
              <a:t>: 3600 х 2400</a:t>
            </a:r>
            <a:r>
              <a:rPr lang="en-US" sz="2400" b="1" i="1" strike="noStrike" spc="-1" dirty="0">
                <a:solidFill>
                  <a:srgbClr val="000000"/>
                </a:solidFill>
                <a:uFill>
                  <a:solidFill>
                    <a:srgbClr val="FFFFFF"/>
                  </a:solidFill>
                </a:uFill>
                <a:latin typeface="Arial"/>
              </a:rPr>
              <a:t>)</a:t>
            </a:r>
            <a:endParaRPr lang="ru-RU" sz="2400" b="1" i="1" strike="noStrike" spc="-1" dirty="0">
              <a:solidFill>
                <a:srgbClr val="000000"/>
              </a:solidFill>
              <a:uFill>
                <a:solidFill>
                  <a:srgbClr val="FFFFFF"/>
                </a:solidFill>
              </a:uFill>
              <a:latin typeface="Arial"/>
            </a:endParaRPr>
          </a:p>
        </p:txBody>
      </p:sp>
      <p:pic>
        <p:nvPicPr>
          <p:cNvPr id="8" name="Рисунок 7">
            <a:extLst>
              <a:ext uri="{FF2B5EF4-FFF2-40B4-BE49-F238E27FC236}">
                <a16:creationId xmlns:a16="http://schemas.microsoft.com/office/drawing/2014/main" id="{04E1DC2D-690D-B546-97F5-D47DEC47D16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3393" y="886697"/>
            <a:ext cx="8334735" cy="5385521"/>
          </a:xfrm>
          <a:prstGeom prst="rect">
            <a:avLst/>
          </a:prstGeom>
        </p:spPr>
      </p:pic>
    </p:spTree>
    <p:extLst>
      <p:ext uri="{BB962C8B-B14F-4D97-AF65-F5344CB8AC3E}">
        <p14:creationId xmlns:p14="http://schemas.microsoft.com/office/powerpoint/2010/main" val="12702062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Shape 2">
            <a:extLst>
              <a:ext uri="{FF2B5EF4-FFF2-40B4-BE49-F238E27FC236}">
                <a16:creationId xmlns:a16="http://schemas.microsoft.com/office/drawing/2014/main" id="{F98856C1-0EFC-F340-B06B-664700159972}"/>
              </a:ext>
            </a:extLst>
          </p:cNvPr>
          <p:cNvSpPr txBox="1"/>
          <p:nvPr/>
        </p:nvSpPr>
        <p:spPr>
          <a:xfrm>
            <a:off x="2044121" y="1036760"/>
            <a:ext cx="1870784" cy="313903"/>
          </a:xfrm>
          <a:prstGeom prst="rect">
            <a:avLst/>
          </a:prstGeom>
          <a:noFill/>
          <a:ln>
            <a:noFill/>
          </a:ln>
        </p:spPr>
        <p:txBody>
          <a:bodyPr anchor="ctr"/>
          <a:lstStyle/>
          <a:p>
            <a:pPr marL="360" algn="just">
              <a:lnSpc>
                <a:spcPct val="100000"/>
              </a:lnSpc>
              <a:buClr>
                <a:srgbClr val="000000"/>
              </a:buClr>
            </a:pPr>
            <a:r>
              <a:rPr lang="en-US" sz="2000" spc="-1" dirty="0">
                <a:solidFill>
                  <a:srgbClr val="000000"/>
                </a:solidFill>
                <a:uFill>
                  <a:solidFill>
                    <a:srgbClr val="FFFFFF"/>
                  </a:solidFill>
                </a:uFill>
                <a:latin typeface="Arial"/>
              </a:rPr>
              <a:t>Canny</a:t>
            </a:r>
            <a:r>
              <a:rPr lang="en-US" sz="2000" b="0" strike="noStrike" spc="-1" dirty="0">
                <a:solidFill>
                  <a:srgbClr val="000000"/>
                </a:solidFill>
                <a:uFill>
                  <a:solidFill>
                    <a:srgbClr val="FFFFFF"/>
                  </a:solidFill>
                </a:uFill>
                <a:latin typeface="Arial"/>
              </a:rPr>
              <a:t> (</a:t>
            </a:r>
            <a:r>
              <a:rPr lang="ru-RU" sz="2000" b="0" strike="noStrike" spc="-1" dirty="0">
                <a:solidFill>
                  <a:srgbClr val="000000"/>
                </a:solidFill>
                <a:uFill>
                  <a:solidFill>
                    <a:srgbClr val="FFFFFF"/>
                  </a:solidFill>
                </a:uFill>
                <a:latin typeface="Arial"/>
              </a:rPr>
              <a:t>22</a:t>
            </a:r>
            <a:r>
              <a:rPr lang="en-US" sz="2000" b="0" strike="noStrike" spc="-1" dirty="0">
                <a:solidFill>
                  <a:srgbClr val="000000"/>
                </a:solidFill>
                <a:uFill>
                  <a:solidFill>
                    <a:srgbClr val="FFFFFF"/>
                  </a:solidFill>
                </a:uFill>
                <a:latin typeface="Arial"/>
              </a:rPr>
              <a:t> </a:t>
            </a:r>
            <a:r>
              <a:rPr lang="en-US" sz="2000" b="0" strike="noStrike" spc="-1" dirty="0" err="1">
                <a:solidFill>
                  <a:srgbClr val="000000"/>
                </a:solidFill>
                <a:uFill>
                  <a:solidFill>
                    <a:srgbClr val="FFFFFF"/>
                  </a:solidFill>
                </a:uFill>
                <a:latin typeface="Arial"/>
              </a:rPr>
              <a:t>ms</a:t>
            </a:r>
            <a:r>
              <a:rPr lang="en-US" sz="2000" b="0" strike="noStrike" spc="-1" dirty="0">
                <a:solidFill>
                  <a:srgbClr val="000000"/>
                </a:solidFill>
                <a:uFill>
                  <a:solidFill>
                    <a:srgbClr val="FFFFFF"/>
                  </a:solidFill>
                </a:uFill>
                <a:latin typeface="Arial"/>
              </a:rPr>
              <a:t>)</a:t>
            </a:r>
            <a:endParaRPr lang="ru-RU" sz="2000" b="0" strike="noStrike" spc="-1" dirty="0">
              <a:solidFill>
                <a:srgbClr val="000000"/>
              </a:solidFill>
              <a:uFill>
                <a:solidFill>
                  <a:srgbClr val="FFFFFF"/>
                </a:solidFill>
              </a:uFill>
              <a:latin typeface="Arial"/>
            </a:endParaRPr>
          </a:p>
        </p:txBody>
      </p:sp>
      <p:sp>
        <p:nvSpPr>
          <p:cNvPr id="6" name="TextShape 2">
            <a:extLst>
              <a:ext uri="{FF2B5EF4-FFF2-40B4-BE49-F238E27FC236}">
                <a16:creationId xmlns:a16="http://schemas.microsoft.com/office/drawing/2014/main" id="{B6EB68E1-5952-914A-AD9A-9BED9E01317C}"/>
              </a:ext>
            </a:extLst>
          </p:cNvPr>
          <p:cNvSpPr txBox="1"/>
          <p:nvPr/>
        </p:nvSpPr>
        <p:spPr>
          <a:xfrm>
            <a:off x="7701917" y="1036760"/>
            <a:ext cx="2831066" cy="313903"/>
          </a:xfrm>
          <a:prstGeom prst="rect">
            <a:avLst/>
          </a:prstGeom>
          <a:noFill/>
          <a:ln>
            <a:noFill/>
          </a:ln>
        </p:spPr>
        <p:txBody>
          <a:bodyPr anchor="ctr"/>
          <a:lstStyle/>
          <a:p>
            <a:pPr marL="360" algn="just">
              <a:lnSpc>
                <a:spcPct val="100000"/>
              </a:lnSpc>
              <a:buClr>
                <a:srgbClr val="000000"/>
              </a:buClr>
            </a:pPr>
            <a:r>
              <a:rPr lang="en-US" sz="2000" b="0" strike="noStrike" spc="-1" dirty="0">
                <a:solidFill>
                  <a:srgbClr val="000000"/>
                </a:solidFill>
                <a:uFill>
                  <a:solidFill>
                    <a:srgbClr val="FFFFFF"/>
                  </a:solidFill>
                </a:uFill>
                <a:latin typeface="Arial"/>
              </a:rPr>
              <a:t>GC Grayscale (</a:t>
            </a:r>
            <a:r>
              <a:rPr lang="ru-RU" sz="2000" b="0" strike="noStrike" spc="-1" dirty="0">
                <a:solidFill>
                  <a:srgbClr val="000000"/>
                </a:solidFill>
                <a:uFill>
                  <a:solidFill>
                    <a:srgbClr val="FFFFFF"/>
                  </a:solidFill>
                </a:uFill>
                <a:latin typeface="Arial"/>
              </a:rPr>
              <a:t>16</a:t>
            </a:r>
            <a:r>
              <a:rPr lang="en-US" sz="2000" b="0" strike="noStrike" spc="-1" dirty="0">
                <a:solidFill>
                  <a:srgbClr val="000000"/>
                </a:solidFill>
                <a:uFill>
                  <a:solidFill>
                    <a:srgbClr val="FFFFFF"/>
                  </a:solidFill>
                </a:uFill>
                <a:latin typeface="Arial"/>
              </a:rPr>
              <a:t> </a:t>
            </a:r>
            <a:r>
              <a:rPr lang="en-US" sz="2000" b="0" strike="noStrike" spc="-1" dirty="0" err="1">
                <a:solidFill>
                  <a:srgbClr val="000000"/>
                </a:solidFill>
                <a:uFill>
                  <a:solidFill>
                    <a:srgbClr val="FFFFFF"/>
                  </a:solidFill>
                </a:uFill>
                <a:latin typeface="Arial"/>
              </a:rPr>
              <a:t>ms</a:t>
            </a:r>
            <a:r>
              <a:rPr lang="en-US" sz="2000" b="0" strike="noStrike" spc="-1" dirty="0">
                <a:solidFill>
                  <a:srgbClr val="000000"/>
                </a:solidFill>
                <a:uFill>
                  <a:solidFill>
                    <a:srgbClr val="FFFFFF"/>
                  </a:solidFill>
                </a:uFill>
                <a:latin typeface="Arial"/>
              </a:rPr>
              <a:t>)</a:t>
            </a:r>
            <a:endParaRPr lang="ru-RU" sz="2000" b="0" strike="noStrike" spc="-1" dirty="0">
              <a:solidFill>
                <a:srgbClr val="000000"/>
              </a:solidFill>
              <a:uFill>
                <a:solidFill>
                  <a:srgbClr val="FFFFFF"/>
                </a:solidFill>
              </a:uFill>
              <a:latin typeface="Arial"/>
            </a:endParaRPr>
          </a:p>
        </p:txBody>
      </p:sp>
      <p:pic>
        <p:nvPicPr>
          <p:cNvPr id="9" name="Рисунок 8">
            <a:extLst>
              <a:ext uri="{FF2B5EF4-FFF2-40B4-BE49-F238E27FC236}">
                <a16:creationId xmlns:a16="http://schemas.microsoft.com/office/drawing/2014/main" id="{A92D053C-B821-A540-B4C1-16FDB7CF57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19303" y="1780672"/>
            <a:ext cx="5796295" cy="3749796"/>
          </a:xfrm>
          <a:prstGeom prst="rect">
            <a:avLst/>
          </a:prstGeom>
        </p:spPr>
      </p:pic>
      <p:sp>
        <p:nvSpPr>
          <p:cNvPr id="8" name="Прямоугольник 7">
            <a:extLst>
              <a:ext uri="{FF2B5EF4-FFF2-40B4-BE49-F238E27FC236}">
                <a16:creationId xmlns:a16="http://schemas.microsoft.com/office/drawing/2014/main" id="{8396A986-F36E-024E-966E-7F927FE58235}"/>
              </a:ext>
            </a:extLst>
          </p:cNvPr>
          <p:cNvSpPr/>
          <p:nvPr/>
        </p:nvSpPr>
        <p:spPr>
          <a:xfrm>
            <a:off x="4967187" y="78378"/>
            <a:ext cx="2066784" cy="461665"/>
          </a:xfrm>
          <a:prstGeom prst="rect">
            <a:avLst/>
          </a:prstGeom>
        </p:spPr>
        <p:txBody>
          <a:bodyPr wrap="none">
            <a:spAutoFit/>
          </a:bodyPr>
          <a:lstStyle/>
          <a:p>
            <a:r>
              <a:rPr lang="en-US" sz="2400" b="1" i="1" spc="-1" dirty="0">
                <a:solidFill>
                  <a:srgbClr val="000000"/>
                </a:solidFill>
                <a:uFill>
                  <a:solidFill>
                    <a:srgbClr val="FFFFFF"/>
                  </a:solidFill>
                </a:uFill>
              </a:rPr>
              <a:t>Performance</a:t>
            </a:r>
            <a:endParaRPr lang="ru-RU" sz="2400" b="1" dirty="0"/>
          </a:p>
        </p:txBody>
      </p:sp>
      <p:pic>
        <p:nvPicPr>
          <p:cNvPr id="10" name="Рисунок 9">
            <a:extLst>
              <a:ext uri="{FF2B5EF4-FFF2-40B4-BE49-F238E27FC236}">
                <a16:creationId xmlns:a16="http://schemas.microsoft.com/office/drawing/2014/main" id="{C129A265-B587-5F4B-BB1F-12A0E0878D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217" y="1780672"/>
            <a:ext cx="5796295" cy="3749796"/>
          </a:xfrm>
          <a:prstGeom prst="rect">
            <a:avLst/>
          </a:prstGeom>
        </p:spPr>
      </p:pic>
    </p:spTree>
    <p:extLst>
      <p:ext uri="{BB962C8B-B14F-4D97-AF65-F5344CB8AC3E}">
        <p14:creationId xmlns:p14="http://schemas.microsoft.com/office/powerpoint/2010/main" val="24957979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FCA03351-A198-904D-ACEC-BC3922A3476A}"/>
              </a:ext>
            </a:extLst>
          </p:cNvPr>
          <p:cNvSpPr txBox="1"/>
          <p:nvPr/>
        </p:nvSpPr>
        <p:spPr>
          <a:xfrm>
            <a:off x="3891643" y="257219"/>
            <a:ext cx="4408714" cy="550222"/>
          </a:xfrm>
          <a:prstGeom prst="rect">
            <a:avLst/>
          </a:prstGeom>
          <a:noFill/>
          <a:ln>
            <a:noFill/>
          </a:ln>
        </p:spPr>
        <p:txBody>
          <a:bodyPr anchor="ctr"/>
          <a:lstStyle/>
          <a:p>
            <a:pPr marL="360" algn="just">
              <a:lnSpc>
                <a:spcPct val="100000"/>
              </a:lnSpc>
              <a:buClr>
                <a:srgbClr val="000000"/>
              </a:buClr>
            </a:pPr>
            <a:r>
              <a:rPr lang="en-US" sz="2400" b="1" i="1" spc="-1" dirty="0">
                <a:solidFill>
                  <a:srgbClr val="000000"/>
                </a:solidFill>
                <a:uFill>
                  <a:solidFill>
                    <a:srgbClr val="FFFFFF"/>
                  </a:solidFill>
                </a:uFill>
                <a:latin typeface="Arial"/>
              </a:rPr>
              <a:t>Text page </a:t>
            </a:r>
            <a:r>
              <a:rPr lang="ru-RU" sz="2400" b="1" i="1" strike="noStrike" spc="-1" dirty="0">
                <a:solidFill>
                  <a:srgbClr val="000000"/>
                </a:solidFill>
                <a:uFill>
                  <a:solidFill>
                    <a:srgbClr val="FFFFFF"/>
                  </a:solidFill>
                </a:uFill>
                <a:latin typeface="Arial"/>
              </a:rPr>
              <a:t>(</a:t>
            </a:r>
            <a:r>
              <a:rPr lang="en-US" sz="2400" b="1" i="1" strike="noStrike" spc="-1" dirty="0">
                <a:solidFill>
                  <a:srgbClr val="000000"/>
                </a:solidFill>
                <a:uFill>
                  <a:solidFill>
                    <a:srgbClr val="FFFFFF"/>
                  </a:solidFill>
                </a:uFill>
                <a:latin typeface="Arial"/>
              </a:rPr>
              <a:t>size</a:t>
            </a:r>
            <a:r>
              <a:rPr lang="ru-RU" sz="2400" b="1" i="1" strike="noStrike" spc="-1" dirty="0">
                <a:solidFill>
                  <a:srgbClr val="000000"/>
                </a:solidFill>
                <a:uFill>
                  <a:solidFill>
                    <a:srgbClr val="FFFFFF"/>
                  </a:solidFill>
                </a:uFill>
                <a:latin typeface="Arial"/>
              </a:rPr>
              <a:t>: </a:t>
            </a:r>
            <a:r>
              <a:rPr lang="en-US" sz="2400" b="1" i="1" strike="noStrike" spc="-1" dirty="0">
                <a:solidFill>
                  <a:srgbClr val="000000"/>
                </a:solidFill>
                <a:uFill>
                  <a:solidFill>
                    <a:srgbClr val="FFFFFF"/>
                  </a:solidFill>
                </a:uFill>
                <a:latin typeface="Arial"/>
              </a:rPr>
              <a:t>2200</a:t>
            </a:r>
            <a:r>
              <a:rPr lang="ru-RU" sz="2400" b="1" i="1" strike="noStrike" spc="-1" dirty="0">
                <a:solidFill>
                  <a:srgbClr val="000000"/>
                </a:solidFill>
                <a:uFill>
                  <a:solidFill>
                    <a:srgbClr val="FFFFFF"/>
                  </a:solidFill>
                </a:uFill>
                <a:latin typeface="Arial"/>
              </a:rPr>
              <a:t> х </a:t>
            </a:r>
            <a:r>
              <a:rPr lang="en-US" sz="2400" b="1" i="1" strike="noStrike" spc="-1" dirty="0">
                <a:solidFill>
                  <a:srgbClr val="000000"/>
                </a:solidFill>
                <a:uFill>
                  <a:solidFill>
                    <a:srgbClr val="FFFFFF"/>
                  </a:solidFill>
                </a:uFill>
                <a:latin typeface="Arial"/>
              </a:rPr>
              <a:t>3200)</a:t>
            </a:r>
            <a:endParaRPr lang="ru-RU" sz="2400" b="1" i="1" strike="noStrike" spc="-1" dirty="0">
              <a:solidFill>
                <a:srgbClr val="000000"/>
              </a:solidFill>
              <a:uFill>
                <a:solidFill>
                  <a:srgbClr val="FFFFFF"/>
                </a:solidFill>
              </a:uFill>
              <a:latin typeface="Arial"/>
            </a:endParaRPr>
          </a:p>
        </p:txBody>
      </p:sp>
      <p:pic>
        <p:nvPicPr>
          <p:cNvPr id="8" name="Рисунок 7">
            <a:extLst>
              <a:ext uri="{FF2B5EF4-FFF2-40B4-BE49-F238E27FC236}">
                <a16:creationId xmlns:a16="http://schemas.microsoft.com/office/drawing/2014/main" id="{78E5DCFE-AC2F-024B-A1BD-7EC5AB330A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70981"/>
            <a:ext cx="12192000" cy="2968987"/>
          </a:xfrm>
          <a:prstGeom prst="rect">
            <a:avLst/>
          </a:prstGeom>
        </p:spPr>
      </p:pic>
      <p:sp>
        <p:nvSpPr>
          <p:cNvPr id="9" name="TextShape 2">
            <a:extLst>
              <a:ext uri="{FF2B5EF4-FFF2-40B4-BE49-F238E27FC236}">
                <a16:creationId xmlns:a16="http://schemas.microsoft.com/office/drawing/2014/main" id="{A8D874AF-59DD-5546-A06D-0309F195D228}"/>
              </a:ext>
            </a:extLst>
          </p:cNvPr>
          <p:cNvSpPr txBox="1"/>
          <p:nvPr/>
        </p:nvSpPr>
        <p:spPr>
          <a:xfrm>
            <a:off x="1380027" y="4439964"/>
            <a:ext cx="1101916" cy="663544"/>
          </a:xfrm>
          <a:prstGeom prst="rect">
            <a:avLst/>
          </a:prstGeom>
          <a:noFill/>
          <a:ln>
            <a:noFill/>
          </a:ln>
        </p:spPr>
        <p:txBody>
          <a:bodyPr anchor="ctr"/>
          <a:lstStyle/>
          <a:p>
            <a:pPr marL="360" algn="just">
              <a:lnSpc>
                <a:spcPct val="100000"/>
              </a:lnSpc>
              <a:buClr>
                <a:srgbClr val="000000"/>
              </a:buClr>
            </a:pPr>
            <a:r>
              <a:rPr lang="en-US" sz="2000" spc="-1" dirty="0">
                <a:solidFill>
                  <a:srgbClr val="000000"/>
                </a:solidFill>
                <a:uFill>
                  <a:solidFill>
                    <a:srgbClr val="FFFFFF"/>
                  </a:solidFill>
                </a:uFill>
                <a:latin typeface="Arial"/>
              </a:rPr>
              <a:t>Original</a:t>
            </a:r>
            <a:endParaRPr lang="ru-RU" sz="2000" b="0" strike="noStrike" spc="-1" dirty="0">
              <a:solidFill>
                <a:srgbClr val="000000"/>
              </a:solidFill>
              <a:uFill>
                <a:solidFill>
                  <a:srgbClr val="FFFFFF"/>
                </a:solidFill>
              </a:uFill>
              <a:latin typeface="Arial"/>
            </a:endParaRPr>
          </a:p>
        </p:txBody>
      </p:sp>
      <p:sp>
        <p:nvSpPr>
          <p:cNvPr id="10" name="TextShape 2">
            <a:extLst>
              <a:ext uri="{FF2B5EF4-FFF2-40B4-BE49-F238E27FC236}">
                <a16:creationId xmlns:a16="http://schemas.microsoft.com/office/drawing/2014/main" id="{749664D2-6E5F-D543-A70A-C66CE8F13E46}"/>
              </a:ext>
            </a:extLst>
          </p:cNvPr>
          <p:cNvSpPr txBox="1"/>
          <p:nvPr/>
        </p:nvSpPr>
        <p:spPr>
          <a:xfrm>
            <a:off x="5132924" y="4452844"/>
            <a:ext cx="1926152" cy="663544"/>
          </a:xfrm>
          <a:prstGeom prst="rect">
            <a:avLst/>
          </a:prstGeom>
          <a:noFill/>
          <a:ln>
            <a:noFill/>
          </a:ln>
        </p:spPr>
        <p:txBody>
          <a:bodyPr anchor="ctr"/>
          <a:lstStyle/>
          <a:p>
            <a:pPr marL="360" algn="just">
              <a:lnSpc>
                <a:spcPct val="100000"/>
              </a:lnSpc>
              <a:buClr>
                <a:srgbClr val="000000"/>
              </a:buClr>
            </a:pPr>
            <a:r>
              <a:rPr lang="en-US" sz="2000" spc="-1" dirty="0">
                <a:solidFill>
                  <a:srgbClr val="000000"/>
                </a:solidFill>
                <a:uFill>
                  <a:solidFill>
                    <a:srgbClr val="FFFFFF"/>
                  </a:solidFill>
                </a:uFill>
                <a:latin typeface="Arial"/>
              </a:rPr>
              <a:t>Canny (13 </a:t>
            </a:r>
            <a:r>
              <a:rPr lang="en-US" sz="2000" spc="-1" dirty="0" err="1">
                <a:solidFill>
                  <a:srgbClr val="000000"/>
                </a:solidFill>
                <a:uFill>
                  <a:solidFill>
                    <a:srgbClr val="FFFFFF"/>
                  </a:solidFill>
                </a:uFill>
                <a:latin typeface="Arial"/>
              </a:rPr>
              <a:t>ms</a:t>
            </a:r>
            <a:r>
              <a:rPr lang="en-US" sz="2000" spc="-1" dirty="0">
                <a:solidFill>
                  <a:srgbClr val="000000"/>
                </a:solidFill>
                <a:uFill>
                  <a:solidFill>
                    <a:srgbClr val="FFFFFF"/>
                  </a:solidFill>
                </a:uFill>
                <a:latin typeface="Arial"/>
              </a:rPr>
              <a:t>)</a:t>
            </a:r>
            <a:endParaRPr lang="ru-RU" sz="2000" b="0" strike="noStrike" spc="-1" dirty="0">
              <a:solidFill>
                <a:srgbClr val="000000"/>
              </a:solidFill>
              <a:uFill>
                <a:solidFill>
                  <a:srgbClr val="FFFFFF"/>
                </a:solidFill>
              </a:uFill>
              <a:latin typeface="Arial"/>
            </a:endParaRPr>
          </a:p>
        </p:txBody>
      </p:sp>
      <p:sp>
        <p:nvSpPr>
          <p:cNvPr id="11" name="TextShape 2">
            <a:extLst>
              <a:ext uri="{FF2B5EF4-FFF2-40B4-BE49-F238E27FC236}">
                <a16:creationId xmlns:a16="http://schemas.microsoft.com/office/drawing/2014/main" id="{AA56C61C-935A-A842-AEC1-D9A394D8D90E}"/>
              </a:ext>
            </a:extLst>
          </p:cNvPr>
          <p:cNvSpPr txBox="1"/>
          <p:nvPr/>
        </p:nvSpPr>
        <p:spPr>
          <a:xfrm>
            <a:off x="8915400" y="4439964"/>
            <a:ext cx="2750129" cy="663544"/>
          </a:xfrm>
          <a:prstGeom prst="rect">
            <a:avLst/>
          </a:prstGeom>
          <a:noFill/>
          <a:ln>
            <a:noFill/>
          </a:ln>
        </p:spPr>
        <p:txBody>
          <a:bodyPr anchor="ctr"/>
          <a:lstStyle/>
          <a:p>
            <a:pPr marL="360" algn="just">
              <a:lnSpc>
                <a:spcPct val="100000"/>
              </a:lnSpc>
              <a:buClr>
                <a:srgbClr val="000000"/>
              </a:buClr>
            </a:pPr>
            <a:r>
              <a:rPr lang="en-US" sz="2000" b="0" strike="noStrike" spc="-1" dirty="0">
                <a:solidFill>
                  <a:srgbClr val="000000"/>
                </a:solidFill>
                <a:uFill>
                  <a:solidFill>
                    <a:srgbClr val="FFFFFF"/>
                  </a:solidFill>
                </a:uFill>
                <a:latin typeface="Arial"/>
              </a:rPr>
              <a:t>GC Grayscale (11 </a:t>
            </a:r>
            <a:r>
              <a:rPr lang="en-US" sz="2000" b="0" strike="noStrike" spc="-1" dirty="0" err="1">
                <a:solidFill>
                  <a:srgbClr val="000000"/>
                </a:solidFill>
                <a:uFill>
                  <a:solidFill>
                    <a:srgbClr val="FFFFFF"/>
                  </a:solidFill>
                </a:uFill>
                <a:latin typeface="Arial"/>
              </a:rPr>
              <a:t>ms</a:t>
            </a:r>
            <a:r>
              <a:rPr lang="en-US" sz="2000" b="0" strike="noStrike" spc="-1" dirty="0">
                <a:solidFill>
                  <a:srgbClr val="000000"/>
                </a:solidFill>
                <a:uFill>
                  <a:solidFill>
                    <a:srgbClr val="FFFFFF"/>
                  </a:solidFill>
                </a:uFill>
                <a:latin typeface="Arial"/>
              </a:rPr>
              <a:t>)</a:t>
            </a:r>
            <a:endParaRPr lang="ru-RU" sz="2000" b="0" strike="noStrike" spc="-1" dirty="0">
              <a:solidFill>
                <a:srgbClr val="000000"/>
              </a:solidFill>
              <a:uFill>
                <a:solidFill>
                  <a:srgbClr val="FFFFFF"/>
                </a:solidFill>
              </a:uFill>
              <a:latin typeface="Arial"/>
            </a:endParaRPr>
          </a:p>
        </p:txBody>
      </p:sp>
    </p:spTree>
    <p:extLst>
      <p:ext uri="{BB962C8B-B14F-4D97-AF65-F5344CB8AC3E}">
        <p14:creationId xmlns:p14="http://schemas.microsoft.com/office/powerpoint/2010/main" val="16546681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4EB24B53-8AA3-B54E-8EB6-F85E952F87C4}"/>
              </a:ext>
            </a:extLst>
          </p:cNvPr>
          <p:cNvSpPr txBox="1"/>
          <p:nvPr/>
        </p:nvSpPr>
        <p:spPr>
          <a:xfrm>
            <a:off x="4328181" y="123831"/>
            <a:ext cx="3681254" cy="530628"/>
          </a:xfrm>
          <a:prstGeom prst="rect">
            <a:avLst/>
          </a:prstGeom>
          <a:noFill/>
          <a:ln>
            <a:noFill/>
          </a:ln>
        </p:spPr>
        <p:txBody>
          <a:bodyPr anchor="ctr"/>
          <a:lstStyle/>
          <a:p>
            <a:pPr marL="360" algn="just">
              <a:lnSpc>
                <a:spcPct val="100000"/>
              </a:lnSpc>
              <a:buClr>
                <a:srgbClr val="000000"/>
              </a:buClr>
            </a:pPr>
            <a:r>
              <a:rPr lang="ru-RU" sz="2400" b="1" i="1" spc="-1" dirty="0">
                <a:solidFill>
                  <a:srgbClr val="000000"/>
                </a:solidFill>
                <a:uFill>
                  <a:solidFill>
                    <a:srgbClr val="FFFFFF"/>
                  </a:solidFill>
                </a:uFill>
                <a:latin typeface="Arial"/>
              </a:rPr>
              <a:t> </a:t>
            </a:r>
            <a:r>
              <a:rPr lang="en-US" sz="2400" b="1" i="1" spc="-1" dirty="0">
                <a:solidFill>
                  <a:srgbClr val="000000"/>
                </a:solidFill>
                <a:uFill>
                  <a:solidFill>
                    <a:srgbClr val="FFFFFF"/>
                  </a:solidFill>
                </a:uFill>
                <a:latin typeface="Arial"/>
              </a:rPr>
              <a:t>H</a:t>
            </a:r>
            <a:r>
              <a:rPr lang="en-US" sz="2400" b="1" i="1" spc="-1" dirty="0">
                <a:solidFill>
                  <a:srgbClr val="000000"/>
                </a:solidFill>
                <a:uFill>
                  <a:solidFill>
                    <a:srgbClr val="FFFFFF"/>
                  </a:solidFill>
                </a:uFill>
              </a:rPr>
              <a:t>igh resolution images</a:t>
            </a:r>
            <a:endParaRPr lang="ru-RU" sz="2400" b="1" i="1" strike="noStrike" spc="-1" dirty="0">
              <a:solidFill>
                <a:srgbClr val="000000"/>
              </a:solidFill>
              <a:uFill>
                <a:solidFill>
                  <a:srgbClr val="FFFFFF"/>
                </a:solidFill>
              </a:uFill>
              <a:latin typeface="Arial"/>
            </a:endParaRPr>
          </a:p>
        </p:txBody>
      </p:sp>
      <p:sp>
        <p:nvSpPr>
          <p:cNvPr id="5" name="TextShape 2">
            <a:extLst>
              <a:ext uri="{FF2B5EF4-FFF2-40B4-BE49-F238E27FC236}">
                <a16:creationId xmlns:a16="http://schemas.microsoft.com/office/drawing/2014/main" id="{2FCEF5CB-191F-6947-956A-AA4B1DB8B3F8}"/>
              </a:ext>
            </a:extLst>
          </p:cNvPr>
          <p:cNvSpPr txBox="1"/>
          <p:nvPr/>
        </p:nvSpPr>
        <p:spPr>
          <a:xfrm>
            <a:off x="4094056" y="737443"/>
            <a:ext cx="4149504" cy="471053"/>
          </a:xfrm>
          <a:prstGeom prst="rect">
            <a:avLst/>
          </a:prstGeom>
          <a:noFill/>
          <a:ln>
            <a:noFill/>
          </a:ln>
        </p:spPr>
        <p:txBody>
          <a:bodyPr anchor="ctr"/>
          <a:lstStyle/>
          <a:p>
            <a:pPr marL="360" algn="just">
              <a:lnSpc>
                <a:spcPct val="100000"/>
              </a:lnSpc>
              <a:buClr>
                <a:srgbClr val="000000"/>
              </a:buClr>
            </a:pPr>
            <a:r>
              <a:rPr lang="en-US" sz="2000" b="1" spc="-1" dirty="0">
                <a:solidFill>
                  <a:srgbClr val="000000"/>
                </a:solidFill>
                <a:uFill>
                  <a:solidFill>
                    <a:srgbClr val="FFFFFF"/>
                  </a:solidFill>
                </a:uFill>
                <a:latin typeface="Arial"/>
              </a:rPr>
              <a:t>a) Landscape</a:t>
            </a:r>
            <a:r>
              <a:rPr lang="ru-RU" sz="2000" b="1" spc="-1" dirty="0">
                <a:solidFill>
                  <a:srgbClr val="000000"/>
                </a:solidFill>
                <a:uFill>
                  <a:solidFill>
                    <a:srgbClr val="FFFFFF"/>
                  </a:solidFill>
                </a:uFill>
                <a:latin typeface="Arial"/>
              </a:rPr>
              <a:t> (</a:t>
            </a:r>
            <a:r>
              <a:rPr lang="en-US" sz="2000" b="1" spc="-1" dirty="0">
                <a:solidFill>
                  <a:srgbClr val="000000"/>
                </a:solidFill>
                <a:uFill>
                  <a:solidFill>
                    <a:srgbClr val="FFFFFF"/>
                  </a:solidFill>
                </a:uFill>
                <a:latin typeface="Arial"/>
              </a:rPr>
              <a:t>size</a:t>
            </a:r>
            <a:r>
              <a:rPr lang="ru-RU" sz="2000" b="1" spc="-1" dirty="0">
                <a:solidFill>
                  <a:srgbClr val="000000"/>
                </a:solidFill>
                <a:uFill>
                  <a:solidFill>
                    <a:srgbClr val="FFFFFF"/>
                  </a:solidFill>
                </a:uFill>
                <a:latin typeface="Arial"/>
              </a:rPr>
              <a:t>: 8000 х 4600)</a:t>
            </a:r>
            <a:endParaRPr lang="ru-RU" sz="2000" b="1" strike="noStrike" spc="-1" dirty="0">
              <a:solidFill>
                <a:srgbClr val="000000"/>
              </a:solidFill>
              <a:uFill>
                <a:solidFill>
                  <a:srgbClr val="FFFFFF"/>
                </a:solidFill>
              </a:uFill>
              <a:latin typeface="Arial"/>
            </a:endParaRPr>
          </a:p>
        </p:txBody>
      </p:sp>
      <p:pic>
        <p:nvPicPr>
          <p:cNvPr id="8" name="Рисунок 7">
            <a:extLst>
              <a:ext uri="{FF2B5EF4-FFF2-40B4-BE49-F238E27FC236}">
                <a16:creationId xmlns:a16="http://schemas.microsoft.com/office/drawing/2014/main" id="{F6E76C32-D6BC-3E44-9A23-623B5F2ADE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24572" y="1374464"/>
            <a:ext cx="8888473" cy="5190868"/>
          </a:xfrm>
          <a:prstGeom prst="rect">
            <a:avLst/>
          </a:prstGeom>
        </p:spPr>
      </p:pic>
    </p:spTree>
    <p:extLst>
      <p:ext uri="{BB962C8B-B14F-4D97-AF65-F5344CB8AC3E}">
        <p14:creationId xmlns:p14="http://schemas.microsoft.com/office/powerpoint/2010/main" val="2000256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28EEE237-6A79-C74F-A543-83934667F888}"/>
              </a:ext>
            </a:extLst>
          </p:cNvPr>
          <p:cNvSpPr txBox="1"/>
          <p:nvPr/>
        </p:nvSpPr>
        <p:spPr>
          <a:xfrm>
            <a:off x="1691424" y="1145584"/>
            <a:ext cx="1870784" cy="313903"/>
          </a:xfrm>
          <a:prstGeom prst="rect">
            <a:avLst/>
          </a:prstGeom>
          <a:noFill/>
          <a:ln>
            <a:noFill/>
          </a:ln>
        </p:spPr>
        <p:txBody>
          <a:bodyPr anchor="ctr"/>
          <a:lstStyle/>
          <a:p>
            <a:pPr marL="360" algn="just">
              <a:lnSpc>
                <a:spcPct val="100000"/>
              </a:lnSpc>
              <a:buClr>
                <a:srgbClr val="000000"/>
              </a:buClr>
            </a:pPr>
            <a:r>
              <a:rPr lang="en-US" sz="2000" spc="-1" dirty="0">
                <a:solidFill>
                  <a:srgbClr val="000000"/>
                </a:solidFill>
                <a:uFill>
                  <a:solidFill>
                    <a:srgbClr val="FFFFFF"/>
                  </a:solidFill>
                </a:uFill>
                <a:latin typeface="Arial"/>
              </a:rPr>
              <a:t>Canny</a:t>
            </a:r>
            <a:r>
              <a:rPr lang="en-US" sz="2000" b="0" strike="noStrike" spc="-1" dirty="0">
                <a:solidFill>
                  <a:srgbClr val="000000"/>
                </a:solidFill>
                <a:uFill>
                  <a:solidFill>
                    <a:srgbClr val="FFFFFF"/>
                  </a:solidFill>
                </a:uFill>
                <a:latin typeface="Arial"/>
              </a:rPr>
              <a:t> (</a:t>
            </a:r>
            <a:r>
              <a:rPr lang="ru-RU" sz="2000" b="0" strike="noStrike" spc="-1" dirty="0">
                <a:solidFill>
                  <a:srgbClr val="000000"/>
                </a:solidFill>
                <a:uFill>
                  <a:solidFill>
                    <a:srgbClr val="FFFFFF"/>
                  </a:solidFill>
                </a:uFill>
                <a:latin typeface="Arial"/>
              </a:rPr>
              <a:t>70</a:t>
            </a:r>
            <a:r>
              <a:rPr lang="en-US" sz="2000" b="0" strike="noStrike" spc="-1" dirty="0">
                <a:solidFill>
                  <a:srgbClr val="000000"/>
                </a:solidFill>
                <a:uFill>
                  <a:solidFill>
                    <a:srgbClr val="FFFFFF"/>
                  </a:solidFill>
                </a:uFill>
                <a:latin typeface="Arial"/>
              </a:rPr>
              <a:t> </a:t>
            </a:r>
            <a:r>
              <a:rPr lang="en-US" sz="2000" b="0" strike="noStrike" spc="-1" dirty="0" err="1">
                <a:solidFill>
                  <a:srgbClr val="000000"/>
                </a:solidFill>
                <a:uFill>
                  <a:solidFill>
                    <a:srgbClr val="FFFFFF"/>
                  </a:solidFill>
                </a:uFill>
                <a:latin typeface="Arial"/>
              </a:rPr>
              <a:t>ms</a:t>
            </a:r>
            <a:r>
              <a:rPr lang="en-US" sz="2000" b="0" strike="noStrike" spc="-1" dirty="0">
                <a:solidFill>
                  <a:srgbClr val="000000"/>
                </a:solidFill>
                <a:uFill>
                  <a:solidFill>
                    <a:srgbClr val="FFFFFF"/>
                  </a:solidFill>
                </a:uFill>
                <a:latin typeface="Arial"/>
              </a:rPr>
              <a:t>)</a:t>
            </a:r>
            <a:endParaRPr lang="ru-RU" sz="2000" b="0" strike="noStrike" spc="-1" dirty="0">
              <a:solidFill>
                <a:srgbClr val="000000"/>
              </a:solidFill>
              <a:uFill>
                <a:solidFill>
                  <a:srgbClr val="FFFFFF"/>
                </a:solidFill>
              </a:uFill>
              <a:latin typeface="Arial"/>
            </a:endParaRPr>
          </a:p>
        </p:txBody>
      </p:sp>
      <p:sp>
        <p:nvSpPr>
          <p:cNvPr id="5" name="TextShape 2">
            <a:extLst>
              <a:ext uri="{FF2B5EF4-FFF2-40B4-BE49-F238E27FC236}">
                <a16:creationId xmlns:a16="http://schemas.microsoft.com/office/drawing/2014/main" id="{2346FB1D-5A3B-2040-908E-5FB8C6BDA1AD}"/>
              </a:ext>
            </a:extLst>
          </p:cNvPr>
          <p:cNvSpPr txBox="1"/>
          <p:nvPr/>
        </p:nvSpPr>
        <p:spPr>
          <a:xfrm>
            <a:off x="6993079" y="1145583"/>
            <a:ext cx="4246455" cy="313903"/>
          </a:xfrm>
          <a:prstGeom prst="rect">
            <a:avLst/>
          </a:prstGeom>
          <a:noFill/>
          <a:ln>
            <a:noFill/>
          </a:ln>
        </p:spPr>
        <p:txBody>
          <a:bodyPr anchor="ctr"/>
          <a:lstStyle/>
          <a:p>
            <a:pPr marL="360" algn="just">
              <a:lnSpc>
                <a:spcPct val="100000"/>
              </a:lnSpc>
              <a:buClr>
                <a:srgbClr val="000000"/>
              </a:buClr>
            </a:pPr>
            <a:r>
              <a:rPr lang="en-US" sz="2000" spc="-1" dirty="0">
                <a:solidFill>
                  <a:srgbClr val="000000"/>
                </a:solidFill>
                <a:uFill>
                  <a:solidFill>
                    <a:srgbClr val="FFFFFF"/>
                  </a:solidFill>
                </a:uFill>
              </a:rPr>
              <a:t>GC Grayscale with thinning </a:t>
            </a:r>
            <a:r>
              <a:rPr lang="en-US" sz="2000" b="0" strike="noStrike" spc="-1" dirty="0">
                <a:solidFill>
                  <a:srgbClr val="000000"/>
                </a:solidFill>
                <a:uFill>
                  <a:solidFill>
                    <a:srgbClr val="FFFFFF"/>
                  </a:solidFill>
                </a:uFill>
                <a:latin typeface="Arial"/>
              </a:rPr>
              <a:t>(4</a:t>
            </a:r>
            <a:r>
              <a:rPr lang="ru-RU" sz="2000" b="0" strike="noStrike" spc="-1" dirty="0">
                <a:solidFill>
                  <a:srgbClr val="000000"/>
                </a:solidFill>
                <a:uFill>
                  <a:solidFill>
                    <a:srgbClr val="FFFFFF"/>
                  </a:solidFill>
                </a:uFill>
                <a:latin typeface="Arial"/>
              </a:rPr>
              <a:t>5</a:t>
            </a:r>
            <a:r>
              <a:rPr lang="en-US" sz="2000" b="0" strike="noStrike" spc="-1" dirty="0">
                <a:solidFill>
                  <a:srgbClr val="000000"/>
                </a:solidFill>
                <a:uFill>
                  <a:solidFill>
                    <a:srgbClr val="FFFFFF"/>
                  </a:solidFill>
                </a:uFill>
                <a:latin typeface="Arial"/>
              </a:rPr>
              <a:t> </a:t>
            </a:r>
            <a:r>
              <a:rPr lang="en-US" sz="2000" b="0" strike="noStrike" spc="-1" dirty="0" err="1">
                <a:solidFill>
                  <a:srgbClr val="000000"/>
                </a:solidFill>
                <a:uFill>
                  <a:solidFill>
                    <a:srgbClr val="FFFFFF"/>
                  </a:solidFill>
                </a:uFill>
                <a:latin typeface="Arial"/>
              </a:rPr>
              <a:t>ms</a:t>
            </a:r>
            <a:r>
              <a:rPr lang="en-US" sz="2000" b="0" strike="noStrike" spc="-1" dirty="0">
                <a:solidFill>
                  <a:srgbClr val="000000"/>
                </a:solidFill>
                <a:uFill>
                  <a:solidFill>
                    <a:srgbClr val="FFFFFF"/>
                  </a:solidFill>
                </a:uFill>
                <a:latin typeface="Arial"/>
              </a:rPr>
              <a:t>)</a:t>
            </a:r>
          </a:p>
        </p:txBody>
      </p:sp>
      <p:sp>
        <p:nvSpPr>
          <p:cNvPr id="8" name="Прямоугольник 7">
            <a:extLst>
              <a:ext uri="{FF2B5EF4-FFF2-40B4-BE49-F238E27FC236}">
                <a16:creationId xmlns:a16="http://schemas.microsoft.com/office/drawing/2014/main" id="{9EB1E060-BC46-4B4B-B3CF-5878073AD402}"/>
              </a:ext>
            </a:extLst>
          </p:cNvPr>
          <p:cNvSpPr/>
          <p:nvPr/>
        </p:nvSpPr>
        <p:spPr>
          <a:xfrm>
            <a:off x="4902828" y="240447"/>
            <a:ext cx="2066784" cy="461665"/>
          </a:xfrm>
          <a:prstGeom prst="rect">
            <a:avLst/>
          </a:prstGeom>
        </p:spPr>
        <p:txBody>
          <a:bodyPr wrap="none">
            <a:spAutoFit/>
          </a:bodyPr>
          <a:lstStyle/>
          <a:p>
            <a:r>
              <a:rPr lang="en-US" sz="2400" b="1" i="1" spc="-1" dirty="0">
                <a:solidFill>
                  <a:srgbClr val="000000"/>
                </a:solidFill>
                <a:uFill>
                  <a:solidFill>
                    <a:srgbClr val="FFFFFF"/>
                  </a:solidFill>
                </a:uFill>
              </a:rPr>
              <a:t>Performance</a:t>
            </a:r>
            <a:endParaRPr lang="ru-RU" sz="2400" b="1" dirty="0"/>
          </a:p>
        </p:txBody>
      </p:sp>
      <p:pic>
        <p:nvPicPr>
          <p:cNvPr id="12" name="Рисунок 11">
            <a:extLst>
              <a:ext uri="{FF2B5EF4-FFF2-40B4-BE49-F238E27FC236}">
                <a16:creationId xmlns:a16="http://schemas.microsoft.com/office/drawing/2014/main" id="{A72B37DD-5AE0-4F4B-89D0-3D29B6D4C6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7366" y="1776550"/>
            <a:ext cx="6076406" cy="3547988"/>
          </a:xfrm>
          <a:prstGeom prst="rect">
            <a:avLst/>
          </a:prstGeom>
        </p:spPr>
      </p:pic>
      <p:pic>
        <p:nvPicPr>
          <p:cNvPr id="3" name="Рисунок 2">
            <a:extLst>
              <a:ext uri="{FF2B5EF4-FFF2-40B4-BE49-F238E27FC236}">
                <a16:creationId xmlns:a16="http://schemas.microsoft.com/office/drawing/2014/main" id="{559E31CB-C7DF-094F-97EE-CF2723799B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64" y="1776550"/>
            <a:ext cx="6075322" cy="3547988"/>
          </a:xfrm>
          <a:prstGeom prst="rect">
            <a:avLst/>
          </a:prstGeom>
        </p:spPr>
      </p:pic>
    </p:spTree>
    <p:extLst>
      <p:ext uri="{BB962C8B-B14F-4D97-AF65-F5344CB8AC3E}">
        <p14:creationId xmlns:p14="http://schemas.microsoft.com/office/powerpoint/2010/main" val="27259930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Shape 2">
            <a:extLst>
              <a:ext uri="{FF2B5EF4-FFF2-40B4-BE49-F238E27FC236}">
                <a16:creationId xmlns:a16="http://schemas.microsoft.com/office/drawing/2014/main" id="{2FCEF5CB-191F-6947-956A-AA4B1DB8B3F8}"/>
              </a:ext>
            </a:extLst>
          </p:cNvPr>
          <p:cNvSpPr txBox="1"/>
          <p:nvPr/>
        </p:nvSpPr>
        <p:spPr>
          <a:xfrm>
            <a:off x="734831" y="115564"/>
            <a:ext cx="10272818" cy="471053"/>
          </a:xfrm>
          <a:prstGeom prst="rect">
            <a:avLst/>
          </a:prstGeom>
          <a:noFill/>
          <a:ln>
            <a:noFill/>
          </a:ln>
        </p:spPr>
        <p:txBody>
          <a:bodyPr anchor="ctr"/>
          <a:lstStyle/>
          <a:p>
            <a:pPr marL="360" algn="ctr">
              <a:lnSpc>
                <a:spcPct val="100000"/>
              </a:lnSpc>
              <a:buClr>
                <a:srgbClr val="000000"/>
              </a:buClr>
            </a:pPr>
            <a:r>
              <a:rPr lang="en-US" sz="2000" b="1" spc="-1" dirty="0">
                <a:solidFill>
                  <a:srgbClr val="000000"/>
                </a:solidFill>
                <a:uFill>
                  <a:solidFill>
                    <a:srgbClr val="FFFFFF"/>
                  </a:solidFill>
                </a:uFill>
                <a:latin typeface="Arial"/>
              </a:rPr>
              <a:t>b) Reproduction of the painting (The Garden of Earthly Delights) </a:t>
            </a:r>
            <a:r>
              <a:rPr lang="ru-RU" sz="2000" b="1" spc="-1" dirty="0">
                <a:solidFill>
                  <a:srgbClr val="000000"/>
                </a:solidFill>
                <a:uFill>
                  <a:solidFill>
                    <a:srgbClr val="FFFFFF"/>
                  </a:solidFill>
                </a:uFill>
                <a:latin typeface="Arial"/>
              </a:rPr>
              <a:t> (</a:t>
            </a:r>
            <a:r>
              <a:rPr lang="en-US" sz="2000" b="1" spc="-1" dirty="0">
                <a:solidFill>
                  <a:srgbClr val="000000"/>
                </a:solidFill>
                <a:uFill>
                  <a:solidFill>
                    <a:srgbClr val="FFFFFF"/>
                  </a:solidFill>
                </a:uFill>
                <a:latin typeface="Arial"/>
              </a:rPr>
              <a:t>size</a:t>
            </a:r>
            <a:r>
              <a:rPr lang="ru-RU" sz="2000" b="1" spc="-1" dirty="0">
                <a:solidFill>
                  <a:srgbClr val="000000"/>
                </a:solidFill>
                <a:uFill>
                  <a:solidFill>
                    <a:srgbClr val="FFFFFF"/>
                  </a:solidFill>
                </a:uFill>
                <a:latin typeface="Arial"/>
              </a:rPr>
              <a:t>: </a:t>
            </a:r>
            <a:r>
              <a:rPr lang="en-US" sz="2000" b="1" spc="-1" dirty="0">
                <a:solidFill>
                  <a:srgbClr val="000000"/>
                </a:solidFill>
                <a:uFill>
                  <a:solidFill>
                    <a:srgbClr val="FFFFFF"/>
                  </a:solidFill>
                </a:uFill>
                <a:latin typeface="Arial"/>
              </a:rPr>
              <a:t>7800</a:t>
            </a:r>
            <a:r>
              <a:rPr lang="ru-RU" sz="2000" b="1" spc="-1" dirty="0">
                <a:solidFill>
                  <a:srgbClr val="000000"/>
                </a:solidFill>
                <a:uFill>
                  <a:solidFill>
                    <a:srgbClr val="FFFFFF"/>
                  </a:solidFill>
                </a:uFill>
                <a:latin typeface="Arial"/>
              </a:rPr>
              <a:t> х 4</a:t>
            </a:r>
            <a:r>
              <a:rPr lang="en-US" sz="2000" b="1" spc="-1" dirty="0">
                <a:solidFill>
                  <a:srgbClr val="000000"/>
                </a:solidFill>
                <a:uFill>
                  <a:solidFill>
                    <a:srgbClr val="FFFFFF"/>
                  </a:solidFill>
                </a:uFill>
                <a:latin typeface="Arial"/>
              </a:rPr>
              <a:t>4</a:t>
            </a:r>
            <a:r>
              <a:rPr lang="ru-RU" sz="2000" b="1" spc="-1" dirty="0">
                <a:solidFill>
                  <a:srgbClr val="000000"/>
                </a:solidFill>
                <a:uFill>
                  <a:solidFill>
                    <a:srgbClr val="FFFFFF"/>
                  </a:solidFill>
                </a:uFill>
                <a:latin typeface="Arial"/>
              </a:rPr>
              <a:t>00)</a:t>
            </a:r>
            <a:endParaRPr lang="ru-RU" sz="2000" b="1" strike="noStrike" spc="-1" dirty="0">
              <a:solidFill>
                <a:srgbClr val="000000"/>
              </a:solidFill>
              <a:uFill>
                <a:solidFill>
                  <a:srgbClr val="FFFFFF"/>
                </a:solidFill>
              </a:uFill>
              <a:latin typeface="Arial"/>
            </a:endParaRPr>
          </a:p>
        </p:txBody>
      </p:sp>
      <p:pic>
        <p:nvPicPr>
          <p:cNvPr id="3" name="Рисунок 2">
            <a:extLst>
              <a:ext uri="{FF2B5EF4-FFF2-40B4-BE49-F238E27FC236}">
                <a16:creationId xmlns:a16="http://schemas.microsoft.com/office/drawing/2014/main" id="{2AAF0F88-8A82-AF4D-87D2-A02C180596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5891" y="684588"/>
            <a:ext cx="10310698" cy="5832849"/>
          </a:xfrm>
          <a:prstGeom prst="rect">
            <a:avLst/>
          </a:prstGeom>
        </p:spPr>
      </p:pic>
    </p:spTree>
    <p:extLst>
      <p:ext uri="{BB962C8B-B14F-4D97-AF65-F5344CB8AC3E}">
        <p14:creationId xmlns:p14="http://schemas.microsoft.com/office/powerpoint/2010/main" val="8970333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634082"/>
          </a:xfrm>
        </p:spPr>
        <p:txBody>
          <a:bodyPr>
            <a:normAutofit fontScale="90000"/>
          </a:bodyPr>
          <a:lstStyle/>
          <a:p>
            <a:r>
              <a:rPr lang="en-US" b="1" dirty="0"/>
              <a:t>GEOMETRICAL CODING METHOD</a:t>
            </a:r>
            <a:endParaRPr lang="ru-RU" b="1" dirty="0"/>
          </a:p>
        </p:txBody>
      </p:sp>
      <mc:AlternateContent xmlns:mc="http://schemas.openxmlformats.org/markup-compatibility/2006" xmlns:a14="http://schemas.microsoft.com/office/drawing/2010/main">
        <mc:Choice Requires="a14">
          <p:sp>
            <p:nvSpPr>
              <p:cNvPr id="3" name="Объект 2"/>
              <p:cNvSpPr>
                <a:spLocks noGrp="1"/>
              </p:cNvSpPr>
              <p:nvPr>
                <p:ph idx="1"/>
              </p:nvPr>
            </p:nvSpPr>
            <p:spPr>
              <a:xfrm>
                <a:off x="431371" y="1268764"/>
                <a:ext cx="11247040" cy="4536503"/>
              </a:xfrm>
            </p:spPr>
            <p:txBody>
              <a:bodyPr>
                <a:normAutofit/>
              </a:bodyPr>
              <a:lstStyle/>
              <a:p>
                <a:pPr marL="0" indent="0" algn="just">
                  <a:buNone/>
                </a:pPr>
                <a:r>
                  <a:rPr lang="en-US" sz="4000" b="1" dirty="0"/>
                  <a:t>Step </a:t>
                </a:r>
                <a:r>
                  <a:rPr lang="ru-RU" sz="4000" b="1" dirty="0"/>
                  <a:t>1. </a:t>
                </a:r>
                <a:r>
                  <a:rPr lang="en-US" sz="4000" dirty="0"/>
                  <a:t>Color digital image is represented by 2D surface in </a:t>
                </a:r>
                <a14:m>
                  <m:oMath xmlns:m="http://schemas.openxmlformats.org/officeDocument/2006/math">
                    <m:sSup>
                      <m:sSupPr>
                        <m:ctrlPr>
                          <a:rPr lang="en-US" sz="4000" i="1" smtClean="0">
                            <a:latin typeface="Cambria Math" panose="02040503050406030204" pitchFamily="18" charset="0"/>
                          </a:rPr>
                        </m:ctrlPr>
                      </m:sSupPr>
                      <m:e>
                        <m:r>
                          <a:rPr lang="en-US" sz="4000" b="0" i="1" smtClean="0">
                            <a:latin typeface="Cambria Math"/>
                          </a:rPr>
                          <m:t>𝑅</m:t>
                        </m:r>
                      </m:e>
                      <m:sup>
                        <m:r>
                          <a:rPr lang="en-US" sz="4000" b="0" i="1" smtClean="0">
                            <a:latin typeface="Cambria Math"/>
                          </a:rPr>
                          <m:t>3</m:t>
                        </m:r>
                      </m:sup>
                    </m:sSup>
                  </m:oMath>
                </a14:m>
                <a:r>
                  <a:rPr lang="en-US" sz="4000" dirty="0"/>
                  <a:t> </a:t>
                </a:r>
                <a:r>
                  <a:rPr lang="en-US" sz="4000" i="1" dirty="0"/>
                  <a:t>without lost of information. </a:t>
                </a:r>
                <a:r>
                  <a:rPr lang="en-US" sz="4000" dirty="0"/>
                  <a:t>Representation is direct and does not require additional computations</a:t>
                </a:r>
                <a:r>
                  <a:rPr lang="en-US" sz="4000" i="1" dirty="0"/>
                  <a:t>.</a:t>
                </a:r>
              </a:p>
              <a:p>
                <a:pPr marL="0" indent="0" algn="just">
                  <a:buNone/>
                </a:pPr>
                <a:endParaRPr lang="en-US" i="1" dirty="0"/>
              </a:p>
              <a:p>
                <a:pPr marL="0" indent="0" algn="just">
                  <a:buNone/>
                </a:pPr>
                <a:endParaRPr lang="ru-RU" i="1" dirty="0"/>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431371" y="1268764"/>
                <a:ext cx="11247040" cy="4536503"/>
              </a:xfrm>
              <a:blipFill rotWithShape="1">
                <a:blip r:embed="rId2"/>
                <a:stretch>
                  <a:fillRect l="-1951" t="-2419" r="-1897"/>
                </a:stretch>
              </a:blipFill>
            </p:spPr>
            <p:txBody>
              <a:bodyPr/>
              <a:lstStyle/>
              <a:p>
                <a:r>
                  <a:rPr lang="ru-RU">
                    <a:noFill/>
                  </a:rPr>
                  <a:t> </a:t>
                </a:r>
              </a:p>
            </p:txBody>
          </p:sp>
        </mc:Fallback>
      </mc:AlternateContent>
    </p:spTree>
    <p:extLst>
      <p:ext uri="{BB962C8B-B14F-4D97-AF65-F5344CB8AC3E}">
        <p14:creationId xmlns:p14="http://schemas.microsoft.com/office/powerpoint/2010/main" val="15090836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28EEE237-6A79-C74F-A543-83934667F888}"/>
              </a:ext>
            </a:extLst>
          </p:cNvPr>
          <p:cNvSpPr txBox="1"/>
          <p:nvPr/>
        </p:nvSpPr>
        <p:spPr>
          <a:xfrm>
            <a:off x="515358" y="4738263"/>
            <a:ext cx="1870784" cy="313903"/>
          </a:xfrm>
          <a:prstGeom prst="rect">
            <a:avLst/>
          </a:prstGeom>
          <a:noFill/>
          <a:ln>
            <a:noFill/>
          </a:ln>
        </p:spPr>
        <p:txBody>
          <a:bodyPr anchor="ctr"/>
          <a:lstStyle/>
          <a:p>
            <a:pPr marL="360" algn="just">
              <a:lnSpc>
                <a:spcPct val="100000"/>
              </a:lnSpc>
              <a:buClr>
                <a:srgbClr val="000000"/>
              </a:buClr>
            </a:pPr>
            <a:r>
              <a:rPr lang="en-US" sz="2000" spc="-1" dirty="0">
                <a:solidFill>
                  <a:srgbClr val="000000"/>
                </a:solidFill>
                <a:uFill>
                  <a:solidFill>
                    <a:srgbClr val="FFFFFF"/>
                  </a:solidFill>
                </a:uFill>
                <a:latin typeface="Arial"/>
              </a:rPr>
              <a:t>Canny</a:t>
            </a:r>
            <a:r>
              <a:rPr lang="en-US" sz="2000" b="0" strike="noStrike" spc="-1" dirty="0">
                <a:solidFill>
                  <a:srgbClr val="000000"/>
                </a:solidFill>
                <a:uFill>
                  <a:solidFill>
                    <a:srgbClr val="FFFFFF"/>
                  </a:solidFill>
                </a:uFill>
                <a:latin typeface="Arial"/>
              </a:rPr>
              <a:t> (87 </a:t>
            </a:r>
            <a:r>
              <a:rPr lang="en-US" sz="2000" b="0" strike="noStrike" spc="-1" dirty="0" err="1">
                <a:solidFill>
                  <a:srgbClr val="000000"/>
                </a:solidFill>
                <a:uFill>
                  <a:solidFill>
                    <a:srgbClr val="FFFFFF"/>
                  </a:solidFill>
                </a:uFill>
                <a:latin typeface="Arial"/>
              </a:rPr>
              <a:t>ms</a:t>
            </a:r>
            <a:r>
              <a:rPr lang="en-US" sz="2000" b="0" strike="noStrike" spc="-1" dirty="0">
                <a:solidFill>
                  <a:srgbClr val="000000"/>
                </a:solidFill>
                <a:uFill>
                  <a:solidFill>
                    <a:srgbClr val="FFFFFF"/>
                  </a:solidFill>
                </a:uFill>
                <a:latin typeface="Arial"/>
              </a:rPr>
              <a:t>)</a:t>
            </a:r>
            <a:endParaRPr lang="ru-RU" sz="2000" b="0" strike="noStrike" spc="-1" dirty="0">
              <a:solidFill>
                <a:srgbClr val="000000"/>
              </a:solidFill>
              <a:uFill>
                <a:solidFill>
                  <a:srgbClr val="FFFFFF"/>
                </a:solidFill>
              </a:uFill>
              <a:latin typeface="Arial"/>
            </a:endParaRPr>
          </a:p>
        </p:txBody>
      </p:sp>
      <p:sp>
        <p:nvSpPr>
          <p:cNvPr id="5" name="TextShape 2">
            <a:extLst>
              <a:ext uri="{FF2B5EF4-FFF2-40B4-BE49-F238E27FC236}">
                <a16:creationId xmlns:a16="http://schemas.microsoft.com/office/drawing/2014/main" id="{2346FB1D-5A3B-2040-908E-5FB8C6BDA1AD}"/>
              </a:ext>
            </a:extLst>
          </p:cNvPr>
          <p:cNvSpPr txBox="1"/>
          <p:nvPr/>
        </p:nvSpPr>
        <p:spPr>
          <a:xfrm>
            <a:off x="8571307" y="1533992"/>
            <a:ext cx="2753418" cy="496949"/>
          </a:xfrm>
          <a:prstGeom prst="rect">
            <a:avLst/>
          </a:prstGeom>
          <a:noFill/>
          <a:ln>
            <a:noFill/>
          </a:ln>
        </p:spPr>
        <p:txBody>
          <a:bodyPr anchor="ctr"/>
          <a:lstStyle/>
          <a:p>
            <a:pPr marL="360" algn="just">
              <a:lnSpc>
                <a:spcPct val="100000"/>
              </a:lnSpc>
              <a:buClr>
                <a:srgbClr val="000000"/>
              </a:buClr>
            </a:pPr>
            <a:r>
              <a:rPr lang="en-US" sz="2000" spc="-1" dirty="0">
                <a:solidFill>
                  <a:srgbClr val="000000"/>
                </a:solidFill>
                <a:uFill>
                  <a:solidFill>
                    <a:srgbClr val="FFFFFF"/>
                  </a:solidFill>
                </a:uFill>
              </a:rPr>
              <a:t>GC Grayscale </a:t>
            </a:r>
            <a:r>
              <a:rPr lang="en-US" sz="2000" b="0" strike="noStrike" spc="-1" dirty="0">
                <a:solidFill>
                  <a:srgbClr val="000000"/>
                </a:solidFill>
                <a:uFill>
                  <a:solidFill>
                    <a:srgbClr val="FFFFFF"/>
                  </a:solidFill>
                </a:uFill>
                <a:latin typeface="Arial"/>
              </a:rPr>
              <a:t>(4</a:t>
            </a:r>
            <a:r>
              <a:rPr lang="en-US" sz="2000" spc="-1" dirty="0">
                <a:solidFill>
                  <a:srgbClr val="000000"/>
                </a:solidFill>
                <a:uFill>
                  <a:solidFill>
                    <a:srgbClr val="FFFFFF"/>
                  </a:solidFill>
                </a:uFill>
                <a:latin typeface="Arial"/>
              </a:rPr>
              <a:t>1</a:t>
            </a:r>
            <a:r>
              <a:rPr lang="en-US" sz="2000" b="0" strike="noStrike" spc="-1" dirty="0">
                <a:solidFill>
                  <a:srgbClr val="000000"/>
                </a:solidFill>
                <a:uFill>
                  <a:solidFill>
                    <a:srgbClr val="FFFFFF"/>
                  </a:solidFill>
                </a:uFill>
                <a:latin typeface="Arial"/>
              </a:rPr>
              <a:t> </a:t>
            </a:r>
            <a:r>
              <a:rPr lang="en-US" sz="2000" b="0" strike="noStrike" spc="-1" dirty="0" err="1">
                <a:solidFill>
                  <a:srgbClr val="000000"/>
                </a:solidFill>
                <a:uFill>
                  <a:solidFill>
                    <a:srgbClr val="FFFFFF"/>
                  </a:solidFill>
                </a:uFill>
                <a:latin typeface="Arial"/>
              </a:rPr>
              <a:t>ms</a:t>
            </a:r>
            <a:r>
              <a:rPr lang="en-US" sz="2000" b="0" strike="noStrike" spc="-1" dirty="0">
                <a:solidFill>
                  <a:srgbClr val="000000"/>
                </a:solidFill>
                <a:uFill>
                  <a:solidFill>
                    <a:srgbClr val="FFFFFF"/>
                  </a:solidFill>
                </a:uFill>
                <a:latin typeface="Arial"/>
              </a:rPr>
              <a:t>)</a:t>
            </a:r>
          </a:p>
        </p:txBody>
      </p:sp>
      <p:pic>
        <p:nvPicPr>
          <p:cNvPr id="7" name="Рисунок 6">
            <a:extLst>
              <a:ext uri="{FF2B5EF4-FFF2-40B4-BE49-F238E27FC236}">
                <a16:creationId xmlns:a16="http://schemas.microsoft.com/office/drawing/2014/main" id="{D0DF4C84-67E3-4B4C-BD25-5BFF97C44C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37010"/>
            <a:ext cx="8310383" cy="4701253"/>
          </a:xfrm>
          <a:prstGeom prst="rect">
            <a:avLst/>
          </a:prstGeom>
        </p:spPr>
      </p:pic>
      <p:pic>
        <p:nvPicPr>
          <p:cNvPr id="9" name="Рисунок 8">
            <a:extLst>
              <a:ext uri="{FF2B5EF4-FFF2-40B4-BE49-F238E27FC236}">
                <a16:creationId xmlns:a16="http://schemas.microsoft.com/office/drawing/2014/main" id="{C505A5D5-416C-CA4D-964F-8EEC200A69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6831" y="2030941"/>
            <a:ext cx="8534451" cy="4827059"/>
          </a:xfrm>
          <a:prstGeom prst="rect">
            <a:avLst/>
          </a:prstGeom>
        </p:spPr>
      </p:pic>
    </p:spTree>
    <p:extLst>
      <p:ext uri="{BB962C8B-B14F-4D97-AF65-F5344CB8AC3E}">
        <p14:creationId xmlns:p14="http://schemas.microsoft.com/office/powerpoint/2010/main" val="39255270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F785B443-569E-B14A-8E55-18A0B9D4E0F5}"/>
              </a:ext>
            </a:extLst>
          </p:cNvPr>
          <p:cNvSpPr txBox="1"/>
          <p:nvPr/>
        </p:nvSpPr>
        <p:spPr>
          <a:xfrm>
            <a:off x="4909559" y="50800"/>
            <a:ext cx="2075442" cy="313903"/>
          </a:xfrm>
          <a:prstGeom prst="rect">
            <a:avLst/>
          </a:prstGeom>
          <a:noFill/>
          <a:ln>
            <a:noFill/>
          </a:ln>
        </p:spPr>
        <p:txBody>
          <a:bodyPr anchor="ctr"/>
          <a:lstStyle/>
          <a:p>
            <a:pPr marL="360" algn="just">
              <a:lnSpc>
                <a:spcPct val="100000"/>
              </a:lnSpc>
              <a:buClr>
                <a:srgbClr val="000000"/>
              </a:buClr>
            </a:pPr>
            <a:r>
              <a:rPr lang="en-US" sz="2000" spc="-1" dirty="0">
                <a:solidFill>
                  <a:srgbClr val="000000"/>
                </a:solidFill>
                <a:uFill>
                  <a:solidFill>
                    <a:srgbClr val="FFFFFF"/>
                  </a:solidFill>
                </a:uFill>
                <a:latin typeface="Arial"/>
              </a:rPr>
              <a:t>Canny</a:t>
            </a:r>
            <a:r>
              <a:rPr lang="en-US" sz="2000" b="0" strike="noStrike" spc="-1" dirty="0">
                <a:solidFill>
                  <a:srgbClr val="000000"/>
                </a:solidFill>
                <a:uFill>
                  <a:solidFill>
                    <a:srgbClr val="FFFFFF"/>
                  </a:solidFill>
                </a:uFill>
                <a:latin typeface="Arial"/>
              </a:rPr>
              <a:t> </a:t>
            </a:r>
            <a:r>
              <a:rPr lang="en-US" sz="2000" spc="-1" dirty="0">
                <a:solidFill>
                  <a:srgbClr val="000000"/>
                </a:solidFill>
                <a:uFill>
                  <a:solidFill>
                    <a:srgbClr val="FFFFFF"/>
                  </a:solidFill>
                </a:uFill>
                <a:latin typeface="Arial"/>
              </a:rPr>
              <a:t>algorithm</a:t>
            </a:r>
            <a:endParaRPr lang="ru-RU" sz="2000" b="0" strike="noStrike" spc="-1" dirty="0">
              <a:solidFill>
                <a:srgbClr val="000000"/>
              </a:solidFill>
              <a:uFill>
                <a:solidFill>
                  <a:srgbClr val="FFFFFF"/>
                </a:solidFill>
              </a:uFill>
              <a:latin typeface="Arial"/>
            </a:endParaRPr>
          </a:p>
        </p:txBody>
      </p:sp>
      <p:sp>
        <p:nvSpPr>
          <p:cNvPr id="5" name="TextShape 2">
            <a:extLst>
              <a:ext uri="{FF2B5EF4-FFF2-40B4-BE49-F238E27FC236}">
                <a16:creationId xmlns:a16="http://schemas.microsoft.com/office/drawing/2014/main" id="{890FF870-2AE1-A647-B200-4AA63FE8BC97}"/>
              </a:ext>
            </a:extLst>
          </p:cNvPr>
          <p:cNvSpPr txBox="1"/>
          <p:nvPr/>
        </p:nvSpPr>
        <p:spPr>
          <a:xfrm>
            <a:off x="5095783" y="3280821"/>
            <a:ext cx="1702993" cy="430741"/>
          </a:xfrm>
          <a:prstGeom prst="rect">
            <a:avLst/>
          </a:prstGeom>
          <a:noFill/>
          <a:ln>
            <a:noFill/>
          </a:ln>
        </p:spPr>
        <p:txBody>
          <a:bodyPr anchor="ctr"/>
          <a:lstStyle/>
          <a:p>
            <a:pPr marL="360" algn="just">
              <a:lnSpc>
                <a:spcPct val="100000"/>
              </a:lnSpc>
              <a:buClr>
                <a:srgbClr val="000000"/>
              </a:buClr>
            </a:pPr>
            <a:r>
              <a:rPr lang="en-US" sz="2000" spc="-1" dirty="0">
                <a:solidFill>
                  <a:srgbClr val="000000"/>
                </a:solidFill>
                <a:uFill>
                  <a:solidFill>
                    <a:srgbClr val="FFFFFF"/>
                  </a:solidFill>
                </a:uFill>
              </a:rPr>
              <a:t>GC algorithm</a:t>
            </a:r>
            <a:endParaRPr lang="en-US" sz="2000" b="0" strike="noStrike" spc="-1" dirty="0">
              <a:solidFill>
                <a:srgbClr val="000000"/>
              </a:solidFill>
              <a:uFill>
                <a:solidFill>
                  <a:srgbClr val="FFFFFF"/>
                </a:solidFill>
              </a:uFill>
              <a:latin typeface="Arial"/>
            </a:endParaRPr>
          </a:p>
        </p:txBody>
      </p:sp>
      <p:pic>
        <p:nvPicPr>
          <p:cNvPr id="7" name="Рисунок 6">
            <a:extLst>
              <a:ext uri="{FF2B5EF4-FFF2-40B4-BE49-F238E27FC236}">
                <a16:creationId xmlns:a16="http://schemas.microsoft.com/office/drawing/2014/main" id="{11E249A9-DE0D-6E4F-9998-A3500B5F88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3459" y="416666"/>
            <a:ext cx="8247642" cy="2838174"/>
          </a:xfrm>
          <a:prstGeom prst="rect">
            <a:avLst/>
          </a:prstGeom>
        </p:spPr>
      </p:pic>
      <p:pic>
        <p:nvPicPr>
          <p:cNvPr id="9" name="Рисунок 8">
            <a:extLst>
              <a:ext uri="{FF2B5EF4-FFF2-40B4-BE49-F238E27FC236}">
                <a16:creationId xmlns:a16="http://schemas.microsoft.com/office/drawing/2014/main" id="{E9EBD503-77C5-C94E-8987-90B187FAF0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3459" y="3737544"/>
            <a:ext cx="8247642" cy="3000541"/>
          </a:xfrm>
          <a:prstGeom prst="rect">
            <a:avLst/>
          </a:prstGeom>
        </p:spPr>
      </p:pic>
    </p:spTree>
    <p:extLst>
      <p:ext uri="{BB962C8B-B14F-4D97-AF65-F5344CB8AC3E}">
        <p14:creationId xmlns:p14="http://schemas.microsoft.com/office/powerpoint/2010/main" val="41528973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C4701182-E0E1-9C48-8EC2-8DAEEB0AB380}"/>
              </a:ext>
            </a:extLst>
          </p:cNvPr>
          <p:cNvSpPr txBox="1"/>
          <p:nvPr/>
        </p:nvSpPr>
        <p:spPr>
          <a:xfrm>
            <a:off x="249383" y="1"/>
            <a:ext cx="11623964" cy="6315074"/>
          </a:xfrm>
          <a:prstGeom prst="rect">
            <a:avLst/>
          </a:prstGeom>
          <a:noFill/>
          <a:ln>
            <a:noFill/>
          </a:ln>
        </p:spPr>
        <p:txBody>
          <a:bodyPr anchor="ctr"/>
          <a:lstStyle/>
          <a:p>
            <a:pPr marL="360" algn="ctr">
              <a:lnSpc>
                <a:spcPct val="100000"/>
              </a:lnSpc>
              <a:buClr>
                <a:srgbClr val="000000"/>
              </a:buClr>
            </a:pPr>
            <a:r>
              <a:rPr lang="en-US" sz="3200" b="1" i="1" strike="noStrike" spc="-1" dirty="0">
                <a:solidFill>
                  <a:srgbClr val="000000"/>
                </a:solidFill>
                <a:uFill>
                  <a:solidFill>
                    <a:srgbClr val="FFFFFF"/>
                  </a:solidFill>
                </a:uFill>
                <a:latin typeface="Arial"/>
              </a:rPr>
              <a:t>Conclusions</a:t>
            </a:r>
            <a:r>
              <a:rPr lang="ru-RU" sz="3200" b="1" i="1" strike="noStrike" spc="-1" dirty="0">
                <a:solidFill>
                  <a:srgbClr val="000000"/>
                </a:solidFill>
                <a:uFill>
                  <a:solidFill>
                    <a:srgbClr val="FFFFFF"/>
                  </a:solidFill>
                </a:uFill>
                <a:latin typeface="Arial"/>
              </a:rPr>
              <a:t>:</a:t>
            </a:r>
          </a:p>
          <a:p>
            <a:pPr marL="360" algn="ctr">
              <a:lnSpc>
                <a:spcPct val="100000"/>
              </a:lnSpc>
              <a:buClr>
                <a:srgbClr val="000000"/>
              </a:buClr>
            </a:pPr>
            <a:endParaRPr lang="ru-RU" sz="3200" b="0" i="1" strike="noStrike" spc="-1" dirty="0">
              <a:solidFill>
                <a:srgbClr val="000000"/>
              </a:solidFill>
              <a:uFill>
                <a:solidFill>
                  <a:srgbClr val="FFFFFF"/>
                </a:solidFill>
              </a:uFill>
              <a:latin typeface="Arial"/>
            </a:endParaRPr>
          </a:p>
          <a:p>
            <a:pPr algn="just"/>
            <a:r>
              <a:rPr lang="en-US" sz="3200" dirty="0">
                <a:latin typeface="CMR10"/>
              </a:rPr>
              <a:t>Geometrical coding (GC) is new and effective approach to contour recognition of color digital images. Fast algorithm for geometrical coding, presented here, makes this approach comparable or even faster than traditional methods for contour recognition. GC method has a big potential for further development. </a:t>
            </a:r>
            <a:endParaRPr lang="en-US" sz="3200" dirty="0"/>
          </a:p>
        </p:txBody>
      </p:sp>
    </p:spTree>
    <p:extLst>
      <p:ext uri="{BB962C8B-B14F-4D97-AF65-F5344CB8AC3E}">
        <p14:creationId xmlns:p14="http://schemas.microsoft.com/office/powerpoint/2010/main" val="16618586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Shape 2">
            <a:extLst>
              <a:ext uri="{FF2B5EF4-FFF2-40B4-BE49-F238E27FC236}">
                <a16:creationId xmlns:a16="http://schemas.microsoft.com/office/drawing/2014/main" id="{B24CB1AF-5A33-E64A-B937-BB0AC54BF7B1}"/>
              </a:ext>
            </a:extLst>
          </p:cNvPr>
          <p:cNvSpPr txBox="1"/>
          <p:nvPr/>
        </p:nvSpPr>
        <p:spPr>
          <a:xfrm>
            <a:off x="2889105" y="2594760"/>
            <a:ext cx="6873459" cy="751114"/>
          </a:xfrm>
          <a:prstGeom prst="rect">
            <a:avLst/>
          </a:prstGeom>
          <a:noFill/>
          <a:ln>
            <a:noFill/>
          </a:ln>
        </p:spPr>
        <p:txBody>
          <a:bodyPr anchor="ctr"/>
          <a:lstStyle/>
          <a:p>
            <a:pPr marL="360" algn="ctr">
              <a:lnSpc>
                <a:spcPct val="100000"/>
              </a:lnSpc>
              <a:buClr>
                <a:srgbClr val="000000"/>
              </a:buClr>
            </a:pPr>
            <a:r>
              <a:rPr lang="en-US" sz="3600" b="1" i="1" strike="noStrike" spc="-1" dirty="0">
                <a:solidFill>
                  <a:srgbClr val="000000"/>
                </a:solidFill>
                <a:uFill>
                  <a:solidFill>
                    <a:srgbClr val="FFFFFF"/>
                  </a:solidFill>
                </a:uFill>
                <a:latin typeface="Arial"/>
              </a:rPr>
              <a:t>Thank you for your attention</a:t>
            </a:r>
            <a:r>
              <a:rPr lang="ru-RU" sz="3600" b="1" i="1" strike="noStrike" spc="-1" dirty="0">
                <a:solidFill>
                  <a:srgbClr val="000000"/>
                </a:solidFill>
                <a:uFill>
                  <a:solidFill>
                    <a:srgbClr val="FFFFFF"/>
                  </a:solidFill>
                </a:uFill>
                <a:latin typeface="Arial"/>
              </a:rPr>
              <a:t>!</a:t>
            </a:r>
          </a:p>
        </p:txBody>
      </p:sp>
    </p:spTree>
    <p:extLst>
      <p:ext uri="{BB962C8B-B14F-4D97-AF65-F5344CB8AC3E}">
        <p14:creationId xmlns:p14="http://schemas.microsoft.com/office/powerpoint/2010/main" val="24996167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13565" y="1150705"/>
            <a:ext cx="5024206" cy="5044611"/>
          </a:xfrm>
        </p:spPr>
        <p:txBody>
          <a:bodyPr>
            <a:normAutofit/>
          </a:bodyPr>
          <a:lstStyle/>
          <a:p>
            <a:r>
              <a:rPr lang="en-US" i="1" dirty="0"/>
              <a:t>RGB model</a:t>
            </a:r>
          </a:p>
          <a:p>
            <a:pPr marL="0" indent="0" algn="just">
              <a:buNone/>
            </a:pPr>
            <a:r>
              <a:rPr lang="en-US" sz="4000" dirty="0"/>
              <a:t>Each pixel of color image is represented as 3D vector in 3D cube. Vector length represents intensity, vector direction – color.</a:t>
            </a:r>
            <a:endParaRPr lang="ru-RU" sz="4000" dirty="0"/>
          </a:p>
        </p:txBody>
      </p:sp>
      <p:sp>
        <p:nvSpPr>
          <p:cNvPr id="4" name="Заголовок 1"/>
          <p:cNvSpPr>
            <a:spLocks noGrp="1"/>
          </p:cNvSpPr>
          <p:nvPr>
            <p:ph type="title"/>
          </p:nvPr>
        </p:nvSpPr>
        <p:spPr>
          <a:xfrm>
            <a:off x="609600" y="274638"/>
            <a:ext cx="10972800" cy="619214"/>
          </a:xfrm>
        </p:spPr>
        <p:txBody>
          <a:bodyPr>
            <a:noAutofit/>
          </a:bodyPr>
          <a:lstStyle/>
          <a:p>
            <a:r>
              <a:rPr lang="en-US" sz="3600" b="1" dirty="0"/>
              <a:t>Coding surface construction</a:t>
            </a:r>
            <a:endParaRPr lang="ru-RU" sz="3600" b="1" dirty="0"/>
          </a:p>
        </p:txBody>
      </p:sp>
      <p:pic>
        <p:nvPicPr>
          <p:cNvPr id="2051" name="Picture 3" descr="C:\_Мое\Математика\Статьи и работы\геометрическое кодирование\Доклад в Сербии 2016\Презентация\Наш метод\RGB-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96700" y="980731"/>
            <a:ext cx="4381771" cy="4505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48123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31370" y="1052736"/>
            <a:ext cx="4664611" cy="5400600"/>
          </a:xfrm>
        </p:spPr>
        <p:txBody>
          <a:bodyPr>
            <a:noAutofit/>
          </a:bodyPr>
          <a:lstStyle/>
          <a:p>
            <a:pPr marL="0" indent="0" algn="just">
              <a:buNone/>
            </a:pPr>
            <a:r>
              <a:rPr lang="en-US" dirty="0"/>
              <a:t>We use RGB space rotated in such way, that </a:t>
            </a:r>
            <a:r>
              <a:rPr lang="en-US" b="1" dirty="0"/>
              <a:t>Black </a:t>
            </a:r>
            <a:r>
              <a:rPr lang="en-US" dirty="0"/>
              <a:t>corner of RGB cube</a:t>
            </a:r>
            <a:r>
              <a:rPr lang="en-US" b="1" dirty="0"/>
              <a:t> </a:t>
            </a:r>
            <a:r>
              <a:rPr lang="en-US" dirty="0"/>
              <a:t> appear to be the highest point and </a:t>
            </a:r>
            <a:r>
              <a:rPr lang="en-US" b="1" dirty="0"/>
              <a:t>White</a:t>
            </a:r>
            <a:r>
              <a:rPr lang="en-US" dirty="0"/>
              <a:t> - the lowest. Such cube is placed in each pixel with main diagonal orthogonal to the image plane. </a:t>
            </a:r>
            <a:endParaRPr lang="ru-RU" dirty="0"/>
          </a:p>
        </p:txBody>
      </p:sp>
      <p:sp>
        <p:nvSpPr>
          <p:cNvPr id="7" name="Заголовок 1"/>
          <p:cNvSpPr txBox="1">
            <a:spLocks/>
          </p:cNvSpPr>
          <p:nvPr/>
        </p:nvSpPr>
        <p:spPr>
          <a:xfrm>
            <a:off x="609600" y="274638"/>
            <a:ext cx="10972800" cy="56207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prstClr val="black"/>
                </a:solidFill>
              </a:rPr>
              <a:t>Coding surface construction</a:t>
            </a:r>
            <a:endParaRPr lang="ru-RU" sz="3600" dirty="0">
              <a:solidFill>
                <a:prstClr val="black"/>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118700" y="1155307"/>
            <a:ext cx="5305391" cy="50820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7773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27381" y="1052736"/>
            <a:ext cx="3552395" cy="5472608"/>
          </a:xfrm>
        </p:spPr>
        <p:txBody>
          <a:bodyPr>
            <a:normAutofit/>
          </a:bodyPr>
          <a:lstStyle/>
          <a:p>
            <a:pPr marL="0" indent="0" algn="just">
              <a:buNone/>
            </a:pPr>
            <a:r>
              <a:rPr lang="en-US" sz="3600" b="1" dirty="0"/>
              <a:t>White</a:t>
            </a:r>
            <a:r>
              <a:rPr lang="en-US" sz="3600" dirty="0"/>
              <a:t> lays on image plane itself, so surface for </a:t>
            </a:r>
            <a:r>
              <a:rPr lang="en-US" sz="3600" i="1" dirty="0"/>
              <a:t>purely white </a:t>
            </a:r>
            <a:r>
              <a:rPr lang="en-US" sz="3600" dirty="0"/>
              <a:t>image coincide with the image plane.</a:t>
            </a:r>
            <a:endParaRPr lang="ru-RU" sz="3600" dirty="0"/>
          </a:p>
        </p:txBody>
      </p:sp>
      <p:sp>
        <p:nvSpPr>
          <p:cNvPr id="6" name="Заголовок 1"/>
          <p:cNvSpPr>
            <a:spLocks noGrp="1"/>
          </p:cNvSpPr>
          <p:nvPr>
            <p:ph type="title"/>
          </p:nvPr>
        </p:nvSpPr>
        <p:spPr>
          <a:xfrm>
            <a:off x="609600" y="274638"/>
            <a:ext cx="10972800" cy="562074"/>
          </a:xfrm>
        </p:spPr>
        <p:txBody>
          <a:bodyPr>
            <a:noAutofit/>
          </a:bodyPr>
          <a:lstStyle/>
          <a:p>
            <a:r>
              <a:rPr lang="en-US" sz="3600" b="1" dirty="0"/>
              <a:t>Coding surface construction</a:t>
            </a:r>
            <a:endParaRPr lang="ru-RU" sz="36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20980" y="1052736"/>
            <a:ext cx="6777194" cy="5431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16841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609600" y="274638"/>
            <a:ext cx="10972800" cy="562074"/>
          </a:xfrm>
        </p:spPr>
        <p:txBody>
          <a:bodyPr>
            <a:noAutofit/>
          </a:bodyPr>
          <a:lstStyle/>
          <a:p>
            <a:r>
              <a:rPr lang="en-US" sz="3600" b="1" dirty="0"/>
              <a:t>Coding surface construction</a:t>
            </a:r>
            <a:endParaRPr lang="ru-RU" sz="3600" dirty="0"/>
          </a:p>
        </p:txBody>
      </p:sp>
      <p:pic>
        <p:nvPicPr>
          <p:cNvPr id="5122" name="Picture 2" descr="F:\mc-origina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9427" y="2038952"/>
            <a:ext cx="5654204" cy="3188745"/>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F:\mc-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8317" y="1880544"/>
            <a:ext cx="3034937" cy="311957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F:\mc-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5027" y="4620624"/>
            <a:ext cx="3915552" cy="1975971"/>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568539" y="1018153"/>
            <a:ext cx="10966040" cy="584775"/>
          </a:xfrm>
          <a:prstGeom prst="rect">
            <a:avLst/>
          </a:prstGeom>
        </p:spPr>
        <p:txBody>
          <a:bodyPr wrap="square">
            <a:spAutoFit/>
          </a:bodyPr>
          <a:lstStyle/>
          <a:p>
            <a:r>
              <a:rPr lang="en-US" sz="3200" dirty="0">
                <a:solidFill>
                  <a:prstClr val="black"/>
                </a:solidFill>
              </a:rPr>
              <a:t>Coding surfaces for </a:t>
            </a:r>
            <a:r>
              <a:rPr lang="en-US" sz="3200" dirty="0" err="1">
                <a:solidFill>
                  <a:prstClr val="black"/>
                </a:solidFill>
              </a:rPr>
              <a:t>monocolor</a:t>
            </a:r>
            <a:r>
              <a:rPr lang="en-US" sz="3200" dirty="0">
                <a:solidFill>
                  <a:prstClr val="black"/>
                </a:solidFill>
              </a:rPr>
              <a:t> images(example)</a:t>
            </a:r>
            <a:endParaRPr lang="ru-RU" sz="3200" dirty="0">
              <a:solidFill>
                <a:prstClr val="black"/>
              </a:solidFill>
            </a:endParaRPr>
          </a:p>
        </p:txBody>
      </p:sp>
      <p:cxnSp>
        <p:nvCxnSpPr>
          <p:cNvPr id="9" name="Соединительная линия уступом 8"/>
          <p:cNvCxnSpPr/>
          <p:nvPr/>
        </p:nvCxnSpPr>
        <p:spPr>
          <a:xfrm rot="16200000" flipH="1">
            <a:off x="1700393" y="2663762"/>
            <a:ext cx="2454510" cy="2880320"/>
          </a:xfrm>
          <a:prstGeom prst="curvedConnector3">
            <a:avLst>
              <a:gd name="adj1" fmla="val 50000"/>
            </a:avLst>
          </a:prstGeom>
          <a:ln w="38100">
            <a:solidFill>
              <a:schemeClr val="tx1">
                <a:lumMod val="85000"/>
                <a:lumOff val="1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Соединительная линия уступом 16"/>
          <p:cNvCxnSpPr/>
          <p:nvPr/>
        </p:nvCxnSpPr>
        <p:spPr>
          <a:xfrm>
            <a:off x="5135895" y="2802994"/>
            <a:ext cx="3936437" cy="147353"/>
          </a:xfrm>
          <a:prstGeom prst="curvedConnector3">
            <a:avLst>
              <a:gd name="adj1" fmla="val 50000"/>
            </a:avLst>
          </a:prstGeom>
          <a:ln w="38100">
            <a:solidFill>
              <a:schemeClr val="tx1">
                <a:lumMod val="85000"/>
                <a:lumOff val="1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8672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35360" y="188640"/>
            <a:ext cx="11247040" cy="3168352"/>
          </a:xfrm>
        </p:spPr>
        <p:txBody>
          <a:bodyPr>
            <a:normAutofit/>
          </a:bodyPr>
          <a:lstStyle/>
          <a:p>
            <a:pPr marL="0" indent="0" algn="just">
              <a:buNone/>
            </a:pPr>
            <a:r>
              <a:rPr lang="en-US" sz="4000" b="1" dirty="0"/>
              <a:t>Step </a:t>
            </a:r>
            <a:r>
              <a:rPr lang="ru-RU" sz="4000" b="1" dirty="0"/>
              <a:t>2. </a:t>
            </a:r>
            <a:r>
              <a:rPr lang="en-US" dirty="0"/>
              <a:t>Obtained surface (or it’s part) is replaced by Bezier (or NURBS) surface. It gives at the same time </a:t>
            </a:r>
            <a:r>
              <a:rPr lang="en-US" i="1" dirty="0"/>
              <a:t>smoothing, noise elimination, simplification of calculation of differential-geometric characteristics (tangent plane, curvatures, etc.).</a:t>
            </a:r>
            <a:endParaRPr lang="ru-RU" i="1" dirty="0"/>
          </a:p>
        </p:txBody>
      </p:sp>
      <p:pic>
        <p:nvPicPr>
          <p:cNvPr id="4" name="Изображение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278" y="3356992"/>
            <a:ext cx="11090122" cy="2903361"/>
          </a:xfrm>
          <a:prstGeom prst="rect">
            <a:avLst/>
          </a:prstGeom>
        </p:spPr>
      </p:pic>
    </p:spTree>
    <p:extLst>
      <p:ext uri="{BB962C8B-B14F-4D97-AF65-F5344CB8AC3E}">
        <p14:creationId xmlns:p14="http://schemas.microsoft.com/office/powerpoint/2010/main" val="20487456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3524</TotalTime>
  <Words>1182</Words>
  <Application>Microsoft Macintosh PowerPoint</Application>
  <PresentationFormat>Широкоэкранный</PresentationFormat>
  <Paragraphs>203</Paragraphs>
  <Slides>43</Slides>
  <Notes>0</Notes>
  <HiddenSlides>0</HiddenSlides>
  <MMClips>0</MMClips>
  <ScaleCrop>false</ScaleCrop>
  <HeadingPairs>
    <vt:vector size="6" baseType="variant">
      <vt:variant>
        <vt:lpstr>Использованные шрифты</vt:lpstr>
      </vt:variant>
      <vt:variant>
        <vt:i4>14</vt:i4>
      </vt:variant>
      <vt:variant>
        <vt:lpstr>Тема</vt:lpstr>
      </vt:variant>
      <vt:variant>
        <vt:i4>5</vt:i4>
      </vt:variant>
      <vt:variant>
        <vt:lpstr>Заголовки слайдов</vt:lpstr>
      </vt:variant>
      <vt:variant>
        <vt:i4>43</vt:i4>
      </vt:variant>
    </vt:vector>
  </HeadingPairs>
  <TitlesOfParts>
    <vt:vector size="62" baseType="lpstr">
      <vt:lpstr>Arial</vt:lpstr>
      <vt:lpstr>Calibri</vt:lpstr>
      <vt:lpstr>Calibri Light</vt:lpstr>
      <vt:lpstr>Cambria Math</vt:lpstr>
      <vt:lpstr>CMR10</vt:lpstr>
      <vt:lpstr>CMSY10</vt:lpstr>
      <vt:lpstr>Courier New</vt:lpstr>
      <vt:lpstr>DejaVu Sans</vt:lpstr>
      <vt:lpstr>Helvetica Neue</vt:lpstr>
      <vt:lpstr>SFRM1095</vt:lpstr>
      <vt:lpstr>SFTI1095</vt:lpstr>
      <vt:lpstr>Symbol</vt:lpstr>
      <vt:lpstr>Times New Roman</vt:lpstr>
      <vt:lpstr>Wingdings</vt:lpstr>
      <vt:lpstr>Office Theme</vt:lpstr>
      <vt:lpstr>Тема Office</vt:lpstr>
      <vt:lpstr>1_Тема Office</vt:lpstr>
      <vt:lpstr>2_Тема Office</vt:lpstr>
      <vt:lpstr>3_Тема Office</vt:lpstr>
      <vt:lpstr>CUDA realisation of geometrical coding contour recognition method</vt:lpstr>
      <vt:lpstr>EXISTING METHODS OF ANALYSIS OF DIGITAL IMAGES</vt:lpstr>
      <vt:lpstr>Презентация PowerPoint</vt:lpstr>
      <vt:lpstr>GEOMETRICAL CODING METHOD</vt:lpstr>
      <vt:lpstr>Coding surface construction</vt:lpstr>
      <vt:lpstr>Презентация PowerPoint</vt:lpstr>
      <vt:lpstr>Coding surface construction</vt:lpstr>
      <vt:lpstr>Coding surface construction</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Flowers from Zlatibor (2016)</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GC method &amp; Canny algorithm (quality + performance)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Краткое описание алгоритма выделения контуров цифровых изображений с последующим смещением</dc:title>
  <dc:creator>пользователь Microsoft Office</dc:creator>
  <cp:lastModifiedBy>Пользователь Microsoft Office</cp:lastModifiedBy>
  <cp:revision>848</cp:revision>
  <dcterms:created xsi:type="dcterms:W3CDTF">2016-07-07T07:05:10Z</dcterms:created>
  <dcterms:modified xsi:type="dcterms:W3CDTF">2018-05-21T21:24:52Z</dcterms:modified>
  <dc:language>ru-RU</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15.0024</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1</vt:i4>
  </property>
  <property fmtid="{D5CDD505-2E9C-101B-9397-08002B2CF9AE}" pid="8" name="PresentationFormat">
    <vt:lpwstr>Широкоэкранный</vt:lpwstr>
  </property>
  <property fmtid="{D5CDD505-2E9C-101B-9397-08002B2CF9AE}" pid="9" name="ScaleCrop">
    <vt:bool>false</vt:bool>
  </property>
  <property fmtid="{D5CDD505-2E9C-101B-9397-08002B2CF9AE}" pid="10" name="ShareDoc">
    <vt:bool>false</vt:bool>
  </property>
  <property fmtid="{D5CDD505-2E9C-101B-9397-08002B2CF9AE}" pid="11" name="Slides">
    <vt:i4>24</vt:i4>
  </property>
</Properties>
</file>