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51" autoAdjust="0"/>
    <p:restoredTop sz="94729" autoAdjust="0"/>
  </p:normalViewPr>
  <p:slideViewPr>
    <p:cSldViewPr>
      <p:cViewPr varScale="1">
        <p:scale>
          <a:sx n="85" d="100"/>
          <a:sy n="85" d="100"/>
        </p:scale>
        <p:origin x="-11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8490FF-EF43-4857-806C-3A459BFEDE50}" type="datetimeFigureOut">
              <a:rPr lang="en-US" smtClean="0"/>
              <a:pPr/>
              <a:t>6/10/2010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4761A5-2E21-4F9F-B96F-AC41A216988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738EC88E-9F54-47CC-BD68-359C2ED149F9}" type="datetimeFigureOut">
              <a:rPr lang="en-US" smtClean="0"/>
              <a:pPr/>
              <a:t>6/10/2010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4CB21FF-9A05-45E4-9AA4-42003CC32E97}" type="slidenum">
              <a:rPr lang="en-US" smtClean="0"/>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8EC88E-9F54-47CC-BD68-359C2ED149F9}" type="datetimeFigureOut">
              <a:rPr lang="en-US" smtClean="0"/>
              <a:pPr/>
              <a:t>6/10/2010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B21FF-9A05-45E4-9AA4-42003CC32E97}"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8EC88E-9F54-47CC-BD68-359C2ED149F9}" type="datetimeFigureOut">
              <a:rPr lang="en-US" smtClean="0"/>
              <a:pPr/>
              <a:t>6/10/2010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B21FF-9A05-45E4-9AA4-42003CC32E97}"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8EC88E-9F54-47CC-BD68-359C2ED149F9}" type="datetimeFigureOut">
              <a:rPr lang="en-US" smtClean="0"/>
              <a:pPr/>
              <a:t>6/10/2010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B21FF-9A05-45E4-9AA4-42003CC32E97}" type="slidenum">
              <a:rPr lang="en-US" smtClean="0"/>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8EC88E-9F54-47CC-BD68-359C2ED149F9}" type="datetimeFigureOut">
              <a:rPr lang="en-US" smtClean="0"/>
              <a:pPr/>
              <a:t>6/10/2010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B21FF-9A05-45E4-9AA4-42003CC32E97}" type="slidenum">
              <a:rPr lang="en-US" smtClean="0"/>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8EC88E-9F54-47CC-BD68-359C2ED149F9}" type="datetimeFigureOut">
              <a:rPr lang="en-US" smtClean="0"/>
              <a:pPr/>
              <a:t>6/10/2010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B21FF-9A05-45E4-9AA4-42003CC32E97}" type="slidenum">
              <a:rPr lang="en-US" smtClean="0"/>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738EC88E-9F54-47CC-BD68-359C2ED149F9}" type="datetimeFigureOut">
              <a:rPr lang="en-US" smtClean="0"/>
              <a:pPr/>
              <a:t>6/10/2010</a:t>
            </a:fld>
            <a:endParaRPr lang="en-US"/>
          </a:p>
        </p:txBody>
      </p:sp>
      <p:sp>
        <p:nvSpPr>
          <p:cNvPr id="27" name="Slide Number Placeholder 26"/>
          <p:cNvSpPr>
            <a:spLocks noGrp="1"/>
          </p:cNvSpPr>
          <p:nvPr>
            <p:ph type="sldNum" sz="quarter" idx="11"/>
          </p:nvPr>
        </p:nvSpPr>
        <p:spPr/>
        <p:txBody>
          <a:bodyPr rtlCol="0"/>
          <a:lstStyle/>
          <a:p>
            <a:fld id="{04CB21FF-9A05-45E4-9AA4-42003CC32E97}"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738EC88E-9F54-47CC-BD68-359C2ED149F9}" type="datetimeFigureOut">
              <a:rPr lang="en-US" smtClean="0"/>
              <a:pPr/>
              <a:t>6/10/2010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04CB21FF-9A05-45E4-9AA4-42003CC32E97}"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EC88E-9F54-47CC-BD68-359C2ED149F9}" type="datetimeFigureOut">
              <a:rPr lang="en-US" smtClean="0"/>
              <a:pPr/>
              <a:t>6/10/2010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CB21FF-9A05-45E4-9AA4-42003CC32E97}"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8EC88E-9F54-47CC-BD68-359C2ED149F9}" type="datetimeFigureOut">
              <a:rPr lang="en-US" smtClean="0"/>
              <a:pPr/>
              <a:t>6/10/2010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B21FF-9A05-45E4-9AA4-42003CC32E97}" type="slidenum">
              <a:rPr lang="en-US" smtClean="0"/>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8EC88E-9F54-47CC-BD68-359C2ED149F9}" type="datetimeFigureOut">
              <a:rPr lang="en-US" smtClean="0"/>
              <a:pPr/>
              <a:t>6/10/2010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B21FF-9A05-45E4-9AA4-42003CC32E97}" type="slidenum">
              <a:rPr lang="en-US" smtClean="0"/>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38EC88E-9F54-47CC-BD68-359C2ED149F9}" type="datetimeFigureOut">
              <a:rPr lang="en-US" smtClean="0"/>
              <a:pPr/>
              <a:t>6/10/2010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4CB21FF-9A05-45E4-9AA4-42003CC32E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23.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60" y="2214554"/>
            <a:ext cx="8858280" cy="1470025"/>
          </a:xfrm>
        </p:spPr>
        <p:txBody>
          <a:bodyPr/>
          <a:lstStyle/>
          <a:p>
            <a:pPr algn="ctr"/>
            <a:r>
              <a:rPr lang="sr-Cyrl-CS" smtClean="0"/>
              <a:t>Програмски пакет МАТНЕМАТ</a:t>
            </a:r>
            <a:r>
              <a:rPr lang="en-US" smtClean="0"/>
              <a:t>I</a:t>
            </a:r>
            <a:r>
              <a:rPr lang="sr-Cyrl-CS" smtClean="0"/>
              <a:t>СА</a:t>
            </a:r>
            <a:endParaRPr lang="en-US"/>
          </a:p>
        </p:txBody>
      </p:sp>
      <p:sp>
        <p:nvSpPr>
          <p:cNvPr id="3" name="Subtitle 2"/>
          <p:cNvSpPr>
            <a:spLocks noGrp="1"/>
          </p:cNvSpPr>
          <p:nvPr>
            <p:ph type="subTitle" idx="1"/>
          </p:nvPr>
        </p:nvSpPr>
        <p:spPr/>
        <p:txBody>
          <a:bodyPr/>
          <a:lstStyle/>
          <a:p>
            <a:r>
              <a:rPr lang="sr-Cyrl-CS" smtClean="0"/>
              <a:t>И симулација кретања тела у гравитационом пољу Земље</a:t>
            </a:r>
            <a:endParaRPr lang="en-US"/>
          </a:p>
        </p:txBody>
      </p:sp>
      <p:sp>
        <p:nvSpPr>
          <p:cNvPr id="5" name="TextBox 4"/>
          <p:cNvSpPr txBox="1"/>
          <p:nvPr/>
        </p:nvSpPr>
        <p:spPr>
          <a:xfrm>
            <a:off x="285720" y="285728"/>
            <a:ext cx="3429024" cy="646331"/>
          </a:xfrm>
          <a:prstGeom prst="rect">
            <a:avLst/>
          </a:prstGeom>
          <a:noFill/>
        </p:spPr>
        <p:txBody>
          <a:bodyPr wrap="square" rtlCol="0">
            <a:spAutoFit/>
          </a:bodyPr>
          <a:lstStyle/>
          <a:p>
            <a:r>
              <a:rPr lang="sr-Cyrl-CS" smtClean="0">
                <a:solidFill>
                  <a:schemeClr val="bg1"/>
                </a:solidFill>
                <a:latin typeface="+mj-lt"/>
              </a:rPr>
              <a:t>Ученик</a:t>
            </a:r>
          </a:p>
          <a:p>
            <a:r>
              <a:rPr lang="sr-Cyrl-CS" i="1" smtClean="0">
                <a:solidFill>
                  <a:schemeClr val="bg1"/>
                </a:solidFill>
                <a:latin typeface="+mj-lt"/>
              </a:rPr>
              <a:t>Марко Стевановић</a:t>
            </a:r>
            <a:endParaRPr lang="en-US" i="1">
              <a:solidFill>
                <a:schemeClr val="bg1"/>
              </a:solidFill>
              <a:latin typeface="+mj-lt"/>
            </a:endParaRPr>
          </a:p>
        </p:txBody>
      </p:sp>
      <p:sp>
        <p:nvSpPr>
          <p:cNvPr id="7" name="TextBox 6"/>
          <p:cNvSpPr txBox="1"/>
          <p:nvPr/>
        </p:nvSpPr>
        <p:spPr>
          <a:xfrm>
            <a:off x="6534699" y="282339"/>
            <a:ext cx="2348720" cy="646331"/>
          </a:xfrm>
          <a:prstGeom prst="rect">
            <a:avLst/>
          </a:prstGeom>
          <a:noFill/>
        </p:spPr>
        <p:txBody>
          <a:bodyPr wrap="none" rtlCol="0">
            <a:spAutoFit/>
          </a:bodyPr>
          <a:lstStyle/>
          <a:p>
            <a:pPr algn="r"/>
            <a:r>
              <a:rPr lang="sr-Cyrl-CS" smtClean="0">
                <a:solidFill>
                  <a:schemeClr val="bg1"/>
                </a:solidFill>
                <a:latin typeface="+mj-lt"/>
              </a:rPr>
              <a:t>Ментор</a:t>
            </a:r>
          </a:p>
          <a:p>
            <a:pPr algn="r"/>
            <a:r>
              <a:rPr lang="sr-Cyrl-CS" i="1">
                <a:solidFill>
                  <a:schemeClr val="bg1"/>
                </a:solidFill>
                <a:latin typeface="+mj-lt"/>
              </a:rPr>
              <a:t>д</a:t>
            </a:r>
            <a:r>
              <a:rPr lang="sr-Cyrl-CS" i="1" smtClean="0">
                <a:solidFill>
                  <a:schemeClr val="bg1"/>
                </a:solidFill>
                <a:latin typeface="+mj-lt"/>
              </a:rPr>
              <a:t>р Марко Петковић</a:t>
            </a:r>
            <a:endParaRPr lang="en-US" i="1">
              <a:solidFill>
                <a:schemeClr val="bg1"/>
              </a:solidFill>
              <a:latin typeface="+mj-lt"/>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18466"/>
            <a:ext cx="8229600" cy="4325112"/>
          </a:xfrm>
        </p:spPr>
        <p:txBody>
          <a:bodyPr>
            <a:normAutofit/>
          </a:bodyPr>
          <a:lstStyle/>
          <a:p>
            <a:pPr>
              <a:buNone/>
            </a:pPr>
            <a:r>
              <a:rPr lang="en-US" sz="1600" smtClean="0">
                <a:latin typeface="Courier New" pitchFamily="49" charset="0"/>
                <a:cs typeface="Courier New" pitchFamily="49" charset="0"/>
              </a:rPr>
              <a:t>In[16] := Plot3D[Sin[xy], {x, -1, 5}, {y, -1, 5}]</a:t>
            </a:r>
          </a:p>
          <a:p>
            <a:pPr>
              <a:buNone/>
            </a:pPr>
            <a:endParaRPr lang="en-US" sz="1600" smtClean="0">
              <a:latin typeface="Courier New" pitchFamily="49" charset="0"/>
              <a:cs typeface="Courier New" pitchFamily="49" charset="0"/>
            </a:endParaRPr>
          </a:p>
          <a:p>
            <a:pPr>
              <a:buNone/>
            </a:pPr>
            <a:endParaRPr lang="en-US" sz="1600" smtClean="0">
              <a:latin typeface="Courier New" pitchFamily="49" charset="0"/>
              <a:cs typeface="Courier New" pitchFamily="49" charset="0"/>
            </a:endParaRPr>
          </a:p>
          <a:p>
            <a:pPr>
              <a:buNone/>
            </a:pPr>
            <a:endParaRPr lang="en-US" sz="1600" smtClean="0">
              <a:latin typeface="Courier New" pitchFamily="49" charset="0"/>
              <a:cs typeface="Courier New" pitchFamily="49" charset="0"/>
            </a:endParaRPr>
          </a:p>
          <a:p>
            <a:pPr>
              <a:buNone/>
            </a:pPr>
            <a:endParaRPr lang="en-US" sz="1600" smtClean="0">
              <a:latin typeface="Courier New" pitchFamily="49" charset="0"/>
              <a:cs typeface="Courier New" pitchFamily="49" charset="0"/>
            </a:endParaRPr>
          </a:p>
          <a:p>
            <a:pPr>
              <a:buNone/>
            </a:pPr>
            <a:endParaRPr lang="en-US" sz="1600" smtClean="0">
              <a:latin typeface="Courier New" pitchFamily="49" charset="0"/>
              <a:cs typeface="Courier New" pitchFamily="49" charset="0"/>
            </a:endParaRPr>
          </a:p>
          <a:p>
            <a:pPr>
              <a:buNone/>
            </a:pPr>
            <a:endParaRPr lang="en-US" sz="1600" smtClean="0">
              <a:latin typeface="Courier New" pitchFamily="49" charset="0"/>
              <a:cs typeface="Courier New" pitchFamily="49" charset="0"/>
            </a:endParaRPr>
          </a:p>
          <a:p>
            <a:pPr>
              <a:buNone/>
            </a:pPr>
            <a:endParaRPr lang="en-US" sz="1600" smtClean="0">
              <a:latin typeface="Courier New" pitchFamily="49" charset="0"/>
              <a:cs typeface="Courier New" pitchFamily="49" charset="0"/>
            </a:endParaRPr>
          </a:p>
          <a:p>
            <a:pPr>
              <a:buNone/>
            </a:pPr>
            <a:endParaRPr lang="en-US" sz="1600" smtClean="0">
              <a:latin typeface="Courier New" pitchFamily="49" charset="0"/>
              <a:cs typeface="Courier New" pitchFamily="49" charset="0"/>
            </a:endParaRPr>
          </a:p>
          <a:p>
            <a:pPr>
              <a:buNone/>
            </a:pPr>
            <a:r>
              <a:rPr lang="en-US" sz="1600" smtClean="0">
                <a:latin typeface="Courier New" pitchFamily="49" charset="0"/>
                <a:cs typeface="Courier New" pitchFamily="49" charset="0"/>
              </a:rPr>
              <a:t>Out[16]  = </a:t>
            </a:r>
            <a:endParaRPr lang="en-US" sz="1600">
              <a:latin typeface="Courier New" pitchFamily="49" charset="0"/>
              <a:cs typeface="Courier New" pitchFamily="49" charset="0"/>
            </a:endParaRPr>
          </a:p>
        </p:txBody>
      </p:sp>
      <p:pic>
        <p:nvPicPr>
          <p:cNvPr id="4" name="Picture 3"/>
          <p:cNvPicPr/>
          <p:nvPr/>
        </p:nvPicPr>
        <p:blipFill>
          <a:blip r:embed="rId2"/>
          <a:srcRect/>
          <a:stretch>
            <a:fillRect/>
          </a:stretch>
        </p:blipFill>
        <p:spPr bwMode="auto">
          <a:xfrm>
            <a:off x="2000232" y="2143116"/>
            <a:ext cx="4429156" cy="3786214"/>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athematica logo.jpg"/>
          <p:cNvPicPr>
            <a:picLocks noChangeAspect="1"/>
          </p:cNvPicPr>
          <p:nvPr/>
        </p:nvPicPr>
        <p:blipFill>
          <a:blip r:embed="rId2">
            <a:lum bright="40000"/>
          </a:blip>
          <a:stretch>
            <a:fillRect/>
          </a:stretch>
        </p:blipFill>
        <p:spPr>
          <a:xfrm>
            <a:off x="5353240" y="3570160"/>
            <a:ext cx="3790760" cy="3287840"/>
          </a:xfrm>
          <a:prstGeom prst="rect">
            <a:avLst/>
          </a:prstGeom>
        </p:spPr>
      </p:pic>
      <p:sp>
        <p:nvSpPr>
          <p:cNvPr id="2" name="Title 1"/>
          <p:cNvSpPr>
            <a:spLocks noGrp="1"/>
          </p:cNvSpPr>
          <p:nvPr>
            <p:ph type="title"/>
          </p:nvPr>
        </p:nvSpPr>
        <p:spPr>
          <a:xfrm>
            <a:off x="457200" y="642918"/>
            <a:ext cx="8229600" cy="1066800"/>
          </a:xfrm>
        </p:spPr>
        <p:txBody>
          <a:bodyPr>
            <a:normAutofit/>
          </a:bodyPr>
          <a:lstStyle/>
          <a:p>
            <a:r>
              <a:rPr lang="sr-Cyrl-CS" sz="3600" smtClean="0"/>
              <a:t>Решавање алгебарских једначина</a:t>
            </a:r>
            <a:endParaRPr lang="en-US" sz="3600"/>
          </a:p>
        </p:txBody>
      </p:sp>
      <p:sp>
        <p:nvSpPr>
          <p:cNvPr id="3" name="Content Placeholder 2"/>
          <p:cNvSpPr>
            <a:spLocks noGrp="1"/>
          </p:cNvSpPr>
          <p:nvPr>
            <p:ph idx="1"/>
          </p:nvPr>
        </p:nvSpPr>
        <p:spPr>
          <a:xfrm>
            <a:off x="457200" y="1785926"/>
            <a:ext cx="8229600" cy="4714908"/>
          </a:xfrm>
        </p:spPr>
        <p:txBody>
          <a:bodyPr>
            <a:normAutofit lnSpcReduction="10000"/>
          </a:bodyPr>
          <a:lstStyle/>
          <a:p>
            <a:r>
              <a:rPr lang="sr-Cyrl-CS" sz="2000" smtClean="0"/>
              <a:t>Аналитичко решавање једначина степена не већег од четири:</a:t>
            </a:r>
          </a:p>
          <a:p>
            <a:endParaRPr lang="sr-Cyrl-CS" sz="2000" smtClean="0"/>
          </a:p>
          <a:p>
            <a:pPr>
              <a:buNone/>
            </a:pPr>
            <a:r>
              <a:rPr lang="en-US" sz="1600" smtClean="0">
                <a:latin typeface="Courier New" pitchFamily="49" charset="0"/>
                <a:cs typeface="Courier New" pitchFamily="49" charset="0"/>
              </a:rPr>
              <a:t> In[17] := Solve[x^3 + x^2 + 2x == 0, x]</a:t>
            </a:r>
          </a:p>
          <a:p>
            <a:pPr>
              <a:buNone/>
            </a:pPr>
            <a:endParaRPr lang="en-US" sz="800" smtClean="0">
              <a:latin typeface="Courier New" pitchFamily="49" charset="0"/>
              <a:cs typeface="Courier New" pitchFamily="49" charset="0"/>
            </a:endParaRPr>
          </a:p>
          <a:p>
            <a:pPr>
              <a:buNone/>
            </a:pPr>
            <a:r>
              <a:rPr lang="en-US" sz="1600" smtClean="0">
                <a:latin typeface="Courier New" pitchFamily="49" charset="0"/>
                <a:cs typeface="Courier New" pitchFamily="49" charset="0"/>
              </a:rPr>
              <a:t>Out[17]  = {{x → </a:t>
            </a:r>
            <a:r>
              <a:rPr lang="sr-Cyrl-CS" sz="1600" smtClean="0">
                <a:latin typeface="Courier New" pitchFamily="49" charset="0"/>
                <a:cs typeface="Courier New" pitchFamily="49" charset="0"/>
              </a:rPr>
              <a:t>0</a:t>
            </a:r>
            <a:r>
              <a:rPr lang="en-US" sz="1600" smtClean="0">
                <a:latin typeface="Courier New" pitchFamily="49" charset="0"/>
                <a:cs typeface="Courier New" pitchFamily="49" charset="0"/>
              </a:rPr>
              <a:t>}</a:t>
            </a:r>
            <a:r>
              <a:rPr lang="sr-Cyrl-CS" sz="1600" smtClean="0">
                <a:latin typeface="Courier New" pitchFamily="49" charset="0"/>
                <a:cs typeface="Courier New" pitchFamily="49" charset="0"/>
              </a:rPr>
              <a:t>, </a:t>
            </a:r>
            <a:r>
              <a:rPr lang="en-US" sz="1600" smtClean="0">
                <a:latin typeface="Courier New" pitchFamily="49" charset="0"/>
                <a:cs typeface="Courier New" pitchFamily="49" charset="0"/>
              </a:rPr>
              <a:t>{x →         }, {x →         }}</a:t>
            </a:r>
            <a:endParaRPr lang="en-US" sz="1400" smtClean="0">
              <a:latin typeface="Courier New" pitchFamily="49" charset="0"/>
              <a:cs typeface="Courier New" pitchFamily="49" charset="0"/>
            </a:endParaRPr>
          </a:p>
          <a:p>
            <a:pPr>
              <a:buNone/>
            </a:pPr>
            <a:endParaRPr lang="en-US" sz="1400" smtClean="0">
              <a:latin typeface="Courier New" pitchFamily="49" charset="0"/>
              <a:cs typeface="Courier New" pitchFamily="49" charset="0"/>
            </a:endParaRPr>
          </a:p>
          <a:p>
            <a:pPr>
              <a:buFont typeface="Arial" pitchFamily="34" charset="0"/>
              <a:buChar char="•"/>
            </a:pPr>
            <a:r>
              <a:rPr lang="sr-Cyrl-CS" sz="2000" smtClean="0">
                <a:cs typeface="Courier New" pitchFamily="49" charset="0"/>
              </a:rPr>
              <a:t>Нумеричко решавање једначина:</a:t>
            </a:r>
          </a:p>
          <a:p>
            <a:pPr>
              <a:buFont typeface="Arial" pitchFamily="34" charset="0"/>
              <a:buChar char="•"/>
            </a:pPr>
            <a:endParaRPr lang="sr-Cyrl-CS" sz="2000" smtClean="0">
              <a:cs typeface="Courier New" pitchFamily="49" charset="0"/>
            </a:endParaRPr>
          </a:p>
          <a:p>
            <a:pPr>
              <a:buNone/>
            </a:pPr>
            <a:r>
              <a:rPr lang="en-US" sz="1600" smtClean="0">
                <a:latin typeface="Courier New" pitchFamily="49" charset="0"/>
                <a:cs typeface="Courier New" pitchFamily="49" charset="0"/>
              </a:rPr>
              <a:t> In[18] := NSolve[x^5 + x^2 - 1 == 0, x]</a:t>
            </a:r>
          </a:p>
          <a:p>
            <a:pPr>
              <a:buNone/>
            </a:pPr>
            <a:r>
              <a:rPr lang="en-US" sz="1600" smtClean="0">
                <a:latin typeface="Courier New" pitchFamily="49" charset="0"/>
                <a:cs typeface="Courier New" pitchFamily="49" charset="0"/>
              </a:rPr>
              <a:t>Out[18]  = {{</a:t>
            </a:r>
            <a:r>
              <a:rPr lang="sr-Cyrl-CS" sz="1600" smtClean="0">
                <a:latin typeface="Courier New" pitchFamily="49" charset="0"/>
                <a:cs typeface="Courier New" pitchFamily="49" charset="0"/>
              </a:rPr>
              <a:t>x</a:t>
            </a:r>
            <a:r>
              <a:rPr lang="en-US" sz="1600" smtClean="0">
                <a:latin typeface="Courier New" pitchFamily="49" charset="0"/>
                <a:cs typeface="Courier New" pitchFamily="49" charset="0"/>
              </a:rPr>
              <a:t> → -0.869278 - 0.388269i},</a:t>
            </a:r>
          </a:p>
          <a:p>
            <a:pPr>
              <a:buNone/>
            </a:pPr>
            <a:r>
              <a:rPr lang="en-US" sz="1600" smtClean="0">
                <a:latin typeface="Courier New" pitchFamily="49" charset="0"/>
                <a:cs typeface="Courier New" pitchFamily="49" charset="0"/>
              </a:rPr>
              <a:t>            {</a:t>
            </a:r>
            <a:r>
              <a:rPr lang="sr-Cyrl-CS" sz="1600" smtClean="0">
                <a:latin typeface="Courier New" pitchFamily="49" charset="0"/>
                <a:cs typeface="Courier New" pitchFamily="49" charset="0"/>
              </a:rPr>
              <a:t>x</a:t>
            </a:r>
            <a:r>
              <a:rPr lang="en-US" sz="1600" smtClean="0">
                <a:latin typeface="Courier New" pitchFamily="49" charset="0"/>
                <a:cs typeface="Courier New" pitchFamily="49" charset="0"/>
              </a:rPr>
              <a:t> → -0.869278 + 0.388269i},</a:t>
            </a:r>
          </a:p>
          <a:p>
            <a:pPr>
              <a:buNone/>
            </a:pPr>
            <a:r>
              <a:rPr lang="en-US" sz="1600" smtClean="0">
                <a:latin typeface="Courier New" pitchFamily="49" charset="0"/>
                <a:cs typeface="Courier New" pitchFamily="49" charset="0"/>
              </a:rPr>
              <a:t>            {</a:t>
            </a:r>
            <a:r>
              <a:rPr lang="sr-Cyrl-CS" sz="1600" smtClean="0">
                <a:latin typeface="Courier New" pitchFamily="49" charset="0"/>
                <a:cs typeface="Courier New" pitchFamily="49" charset="0"/>
              </a:rPr>
              <a:t>x</a:t>
            </a:r>
            <a:r>
              <a:rPr lang="en-US" sz="1600" smtClean="0">
                <a:latin typeface="Courier New" pitchFamily="49" charset="0"/>
                <a:cs typeface="Courier New" pitchFamily="49" charset="0"/>
              </a:rPr>
              <a:t> → 0.464912 - 1.07147i},</a:t>
            </a:r>
          </a:p>
          <a:p>
            <a:pPr>
              <a:buNone/>
            </a:pPr>
            <a:r>
              <a:rPr lang="en-US" sz="1600" smtClean="0">
                <a:latin typeface="Courier New" pitchFamily="49" charset="0"/>
                <a:cs typeface="Courier New" pitchFamily="49" charset="0"/>
              </a:rPr>
              <a:t>            {</a:t>
            </a:r>
            <a:r>
              <a:rPr lang="sr-Cyrl-CS" sz="1600" smtClean="0">
                <a:latin typeface="Courier New" pitchFamily="49" charset="0"/>
                <a:cs typeface="Courier New" pitchFamily="49" charset="0"/>
              </a:rPr>
              <a:t>x</a:t>
            </a:r>
            <a:r>
              <a:rPr lang="en-US" sz="1600" smtClean="0">
                <a:latin typeface="Courier New" pitchFamily="49" charset="0"/>
                <a:cs typeface="Courier New" pitchFamily="49" charset="0"/>
              </a:rPr>
              <a:t> → 0.464912 + 1.07147i},</a:t>
            </a:r>
          </a:p>
          <a:p>
            <a:pPr>
              <a:buNone/>
            </a:pPr>
            <a:r>
              <a:rPr lang="en-US" sz="1600" smtClean="0">
                <a:latin typeface="Courier New" pitchFamily="49" charset="0"/>
                <a:cs typeface="Courier New" pitchFamily="49" charset="0"/>
              </a:rPr>
              <a:t>            {</a:t>
            </a:r>
            <a:r>
              <a:rPr lang="sr-Cyrl-CS" sz="1600" smtClean="0">
                <a:latin typeface="Courier New" pitchFamily="49" charset="0"/>
                <a:cs typeface="Courier New" pitchFamily="49" charset="0"/>
              </a:rPr>
              <a:t>x</a:t>
            </a:r>
            <a:r>
              <a:rPr lang="en-US" sz="1600" smtClean="0">
                <a:latin typeface="Courier New" pitchFamily="49" charset="0"/>
                <a:cs typeface="Courier New" pitchFamily="49" charset="0"/>
              </a:rPr>
              <a:t> → 0.808731}}</a:t>
            </a:r>
          </a:p>
          <a:p>
            <a:pPr>
              <a:buNone/>
            </a:pPr>
            <a:endParaRPr lang="en-US" sz="1600" smtClean="0">
              <a:latin typeface="Courier New" pitchFamily="49" charset="0"/>
              <a:cs typeface="Courier New" pitchFamily="49" charset="0"/>
            </a:endParaRPr>
          </a:p>
          <a:p>
            <a:pPr>
              <a:buNone/>
            </a:pPr>
            <a:r>
              <a:rPr lang="en-US" sz="1600" smtClean="0">
                <a:latin typeface="Courier New" pitchFamily="49" charset="0"/>
                <a:cs typeface="Courier New" pitchFamily="49" charset="0"/>
              </a:rPr>
              <a:t> In[</a:t>
            </a:r>
            <a:r>
              <a:rPr lang="sr-Cyrl-CS" sz="1600" smtClean="0">
                <a:latin typeface="Courier New" pitchFamily="49" charset="0"/>
                <a:cs typeface="Courier New" pitchFamily="49" charset="0"/>
              </a:rPr>
              <a:t>19</a:t>
            </a:r>
            <a:r>
              <a:rPr lang="en-US" sz="1600" smtClean="0">
                <a:latin typeface="Courier New" pitchFamily="49" charset="0"/>
                <a:cs typeface="Courier New" pitchFamily="49" charset="0"/>
              </a:rPr>
              <a:t>] := FindRoot[x^5 + x^2 – 1 == 0, {x, 1}]</a:t>
            </a:r>
          </a:p>
          <a:p>
            <a:pPr>
              <a:buNone/>
            </a:pPr>
            <a:r>
              <a:rPr lang="en-US" sz="1600" smtClean="0">
                <a:latin typeface="Courier New" pitchFamily="49" charset="0"/>
                <a:cs typeface="Courier New" pitchFamily="49" charset="0"/>
              </a:rPr>
              <a:t>Out[</a:t>
            </a:r>
            <a:r>
              <a:rPr lang="sr-Cyrl-CS" sz="1600" smtClean="0">
                <a:latin typeface="Courier New" pitchFamily="49" charset="0"/>
                <a:cs typeface="Courier New" pitchFamily="49" charset="0"/>
              </a:rPr>
              <a:t>19</a:t>
            </a:r>
            <a:r>
              <a:rPr lang="en-US" sz="1600" smtClean="0">
                <a:latin typeface="Courier New" pitchFamily="49" charset="0"/>
                <a:cs typeface="Courier New" pitchFamily="49" charset="0"/>
              </a:rPr>
              <a:t>]  = {</a:t>
            </a:r>
            <a:r>
              <a:rPr lang="sr-Cyrl-CS" sz="1600" smtClean="0">
                <a:latin typeface="Courier New" pitchFamily="49" charset="0"/>
                <a:cs typeface="Courier New" pitchFamily="49" charset="0"/>
              </a:rPr>
              <a:t>x</a:t>
            </a:r>
            <a:r>
              <a:rPr lang="en-US" sz="1600" smtClean="0">
                <a:latin typeface="Courier New" pitchFamily="49" charset="0"/>
                <a:cs typeface="Courier New" pitchFamily="49" charset="0"/>
              </a:rPr>
              <a:t> → 0.808731}</a:t>
            </a:r>
          </a:p>
          <a:p>
            <a:pPr>
              <a:buNone/>
            </a:pPr>
            <a:endParaRPr lang="en-US" sz="1600" smtClean="0">
              <a:latin typeface="Courier New" pitchFamily="49" charset="0"/>
              <a:cs typeface="Courier New" pitchFamily="49" charset="0"/>
            </a:endParaRPr>
          </a:p>
          <a:p>
            <a:pPr>
              <a:buNone/>
            </a:pPr>
            <a:endParaRPr lang="en-US" sz="1600" smtClean="0">
              <a:latin typeface="Courier New" pitchFamily="49" charset="0"/>
              <a:cs typeface="Courier New" pitchFamily="49" charset="0"/>
            </a:endParaRPr>
          </a:p>
        </p:txBody>
      </p:sp>
      <p:pic>
        <p:nvPicPr>
          <p:cNvPr id="4" name="Picture 3" descr="untitled6.bmp"/>
          <p:cNvPicPr>
            <a:picLocks noChangeAspect="1"/>
          </p:cNvPicPr>
          <p:nvPr/>
        </p:nvPicPr>
        <p:blipFill>
          <a:blip r:embed="rId3" cstate="print"/>
          <a:stretch>
            <a:fillRect/>
          </a:stretch>
        </p:blipFill>
        <p:spPr>
          <a:xfrm>
            <a:off x="3786182" y="2714620"/>
            <a:ext cx="1000132" cy="486412"/>
          </a:xfrm>
          <a:prstGeom prst="rect">
            <a:avLst/>
          </a:prstGeom>
        </p:spPr>
      </p:pic>
      <p:pic>
        <p:nvPicPr>
          <p:cNvPr id="5" name="Picture 4" descr="untitled6.bmp"/>
          <p:cNvPicPr>
            <a:picLocks noChangeAspect="1"/>
          </p:cNvPicPr>
          <p:nvPr/>
        </p:nvPicPr>
        <p:blipFill>
          <a:blip r:embed="rId4" cstate="print"/>
          <a:stretch>
            <a:fillRect/>
          </a:stretch>
        </p:blipFill>
        <p:spPr>
          <a:xfrm>
            <a:off x="5715008" y="2714620"/>
            <a:ext cx="1000132" cy="486412"/>
          </a:xfrm>
          <a:prstGeom prst="rect">
            <a:avLst/>
          </a:prstGeom>
        </p:spPr>
      </p:pic>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thematica logo.jpg"/>
          <p:cNvPicPr>
            <a:picLocks noChangeAspect="1"/>
          </p:cNvPicPr>
          <p:nvPr/>
        </p:nvPicPr>
        <p:blipFill>
          <a:blip r:embed="rId2">
            <a:lum bright="40000"/>
          </a:blip>
          <a:stretch>
            <a:fillRect/>
          </a:stretch>
        </p:blipFill>
        <p:spPr>
          <a:xfrm>
            <a:off x="5353240" y="3570160"/>
            <a:ext cx="3790760" cy="3287840"/>
          </a:xfrm>
          <a:prstGeom prst="rect">
            <a:avLst/>
          </a:prstGeom>
        </p:spPr>
      </p:pic>
      <p:sp>
        <p:nvSpPr>
          <p:cNvPr id="2" name="Title 1"/>
          <p:cNvSpPr>
            <a:spLocks noGrp="1"/>
          </p:cNvSpPr>
          <p:nvPr>
            <p:ph type="title"/>
          </p:nvPr>
        </p:nvSpPr>
        <p:spPr>
          <a:xfrm>
            <a:off x="457200" y="785794"/>
            <a:ext cx="8229600" cy="1066800"/>
          </a:xfrm>
        </p:spPr>
        <p:txBody>
          <a:bodyPr>
            <a:noAutofit/>
          </a:bodyPr>
          <a:lstStyle/>
          <a:p>
            <a:r>
              <a:rPr lang="sr-Cyrl-CS" sz="3600" smtClean="0"/>
              <a:t>Решавање диференцијалних</a:t>
            </a:r>
            <a:br>
              <a:rPr lang="sr-Cyrl-CS" sz="3600" smtClean="0"/>
            </a:br>
            <a:r>
              <a:rPr lang="sr-Cyrl-CS" sz="3600" smtClean="0"/>
              <a:t>једначина</a:t>
            </a:r>
            <a:endParaRPr lang="en-US" sz="3600"/>
          </a:p>
        </p:txBody>
      </p:sp>
      <p:sp>
        <p:nvSpPr>
          <p:cNvPr id="3" name="Content Placeholder 2"/>
          <p:cNvSpPr>
            <a:spLocks noGrp="1"/>
          </p:cNvSpPr>
          <p:nvPr>
            <p:ph idx="1"/>
          </p:nvPr>
        </p:nvSpPr>
        <p:spPr>
          <a:xfrm>
            <a:off x="457200" y="2175722"/>
            <a:ext cx="8229600" cy="4325112"/>
          </a:xfrm>
        </p:spPr>
        <p:txBody>
          <a:bodyPr>
            <a:normAutofit/>
          </a:bodyPr>
          <a:lstStyle/>
          <a:p>
            <a:pPr algn="just"/>
            <a:r>
              <a:rPr lang="sr-Cyrl-CS" sz="2000" smtClean="0"/>
              <a:t>Диференцијална једначина је једначина која изражава везу између независне променљиве, непознате функције и њених извода:</a:t>
            </a:r>
          </a:p>
          <a:p>
            <a:endParaRPr lang="sr-Cyrl-CS" sz="2000" smtClean="0"/>
          </a:p>
          <a:p>
            <a:pPr>
              <a:buNone/>
            </a:pPr>
            <a:endParaRPr lang="sr-Cyrl-CS" sz="2000" smtClean="0"/>
          </a:p>
          <a:p>
            <a:pPr algn="just"/>
            <a:r>
              <a:rPr lang="sr-Cyrl-CS" sz="2000" smtClean="0"/>
              <a:t>Многе диференцијалне једначине представљају математичке моделе разноврсних процеса у природи, друштву, друштвеним и техничким наукама, и као такве имају многобројне примене.</a:t>
            </a:r>
          </a:p>
          <a:p>
            <a:pPr algn="just"/>
            <a:endParaRPr lang="sr-Cyrl-CS" sz="2000" smtClean="0"/>
          </a:p>
          <a:p>
            <a:pPr algn="just"/>
            <a:r>
              <a:rPr lang="en-US" sz="2000" smtClean="0"/>
              <a:t>MATHEMATICA</a:t>
            </a:r>
            <a:r>
              <a:rPr lang="sr-Cyrl-CS" sz="2000" smtClean="0"/>
              <a:t> омогућава решавање оваквих једначина на симболички и на нумерички начин. </a:t>
            </a:r>
            <a:endParaRPr lang="en-US" sz="2000" smtClean="0"/>
          </a:p>
        </p:txBody>
      </p:sp>
      <p:pic>
        <p:nvPicPr>
          <p:cNvPr id="4" name="Picture 3" descr="untitled7.bmp"/>
          <p:cNvPicPr>
            <a:picLocks noChangeAspect="1"/>
          </p:cNvPicPr>
          <p:nvPr/>
        </p:nvPicPr>
        <p:blipFill>
          <a:blip r:embed="rId3" cstate="print"/>
          <a:stretch>
            <a:fillRect/>
          </a:stretch>
        </p:blipFill>
        <p:spPr>
          <a:xfrm>
            <a:off x="2986088" y="3170214"/>
            <a:ext cx="3171825" cy="473100"/>
          </a:xfrm>
          <a:prstGeom prst="rect">
            <a:avLst/>
          </a:prstGeom>
        </p:spPr>
      </p:pic>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mathematica logo.jpg"/>
          <p:cNvPicPr>
            <a:picLocks noChangeAspect="1"/>
          </p:cNvPicPr>
          <p:nvPr/>
        </p:nvPicPr>
        <p:blipFill>
          <a:blip r:embed="rId2">
            <a:lum bright="40000"/>
          </a:blip>
          <a:stretch>
            <a:fillRect/>
          </a:stretch>
        </p:blipFill>
        <p:spPr>
          <a:xfrm>
            <a:off x="5353240" y="3570160"/>
            <a:ext cx="3790760" cy="3287840"/>
          </a:xfrm>
          <a:prstGeom prst="rect">
            <a:avLst/>
          </a:prstGeom>
        </p:spPr>
      </p:pic>
      <p:sp>
        <p:nvSpPr>
          <p:cNvPr id="3" name="Content Placeholder 2"/>
          <p:cNvSpPr>
            <a:spLocks noGrp="1"/>
          </p:cNvSpPr>
          <p:nvPr>
            <p:ph idx="1"/>
          </p:nvPr>
        </p:nvSpPr>
        <p:spPr>
          <a:xfrm>
            <a:off x="457200" y="1000108"/>
            <a:ext cx="8229600" cy="5715040"/>
          </a:xfrm>
        </p:spPr>
        <p:txBody>
          <a:bodyPr>
            <a:normAutofit/>
          </a:bodyPr>
          <a:lstStyle/>
          <a:p>
            <a:pPr algn="just">
              <a:buFont typeface="Arial" pitchFamily="34" charset="0"/>
              <a:buChar char="•"/>
            </a:pPr>
            <a:r>
              <a:rPr lang="sr-Cyrl-CS" sz="2000" smtClean="0">
                <a:cs typeface="Courier New" pitchFamily="49" charset="0"/>
              </a:rPr>
              <a:t>Аналитичко реш</a:t>
            </a:r>
            <a:r>
              <a:rPr lang="en-US" sz="2000" smtClean="0">
                <a:cs typeface="Courier New" pitchFamily="49" charset="0"/>
              </a:rPr>
              <a:t>e</a:t>
            </a:r>
            <a:r>
              <a:rPr lang="sr-Cyrl-CS" sz="2000" smtClean="0">
                <a:cs typeface="Courier New" pitchFamily="49" charset="0"/>
              </a:rPr>
              <a:t>ње диференцијалне једначине првог реда </a:t>
            </a:r>
            <a:r>
              <a:rPr lang="en-US" sz="2000" smtClean="0">
                <a:cs typeface="Courier New" pitchFamily="49" charset="0"/>
              </a:rPr>
              <a:t>y</a:t>
            </a:r>
            <a:r>
              <a:rPr lang="en-US" sz="2000" smtClean="0">
                <a:latin typeface="Courier New" pitchFamily="49" charset="0"/>
                <a:cs typeface="Courier New" pitchFamily="49" charset="0"/>
              </a:rPr>
              <a:t>’</a:t>
            </a:r>
            <a:r>
              <a:rPr lang="en-US" sz="2000" smtClean="0">
                <a:cs typeface="Courier New" pitchFamily="49" charset="0"/>
              </a:rPr>
              <a:t>(x) = y(x)/5 + sin(x)</a:t>
            </a:r>
            <a:r>
              <a:rPr lang="sr-Cyrl-CS" sz="2000" smtClean="0">
                <a:cs typeface="Courier New" pitchFamily="49" charset="0"/>
              </a:rPr>
              <a:t>:</a:t>
            </a:r>
            <a:endParaRPr lang="sr-Cyrl-CS" sz="1600" smtClean="0">
              <a:cs typeface="Courier New" pitchFamily="49" charset="0"/>
            </a:endParaRPr>
          </a:p>
          <a:p>
            <a:pPr>
              <a:buNone/>
            </a:pPr>
            <a:endParaRPr lang="sr-Cyrl-CS" sz="1600" smtClean="0">
              <a:latin typeface="Courier New" pitchFamily="49" charset="0"/>
              <a:cs typeface="Courier New" pitchFamily="49" charset="0"/>
            </a:endParaRPr>
          </a:p>
          <a:p>
            <a:pPr>
              <a:buNone/>
            </a:pPr>
            <a:r>
              <a:rPr lang="sr-Latn-CS" sz="1600" smtClean="0">
                <a:latin typeface="Courier New" pitchFamily="49" charset="0"/>
                <a:cs typeface="Courier New" pitchFamily="49" charset="0"/>
              </a:rPr>
              <a:t> </a:t>
            </a:r>
            <a:r>
              <a:rPr lang="en-US" sz="1600" smtClean="0">
                <a:latin typeface="Courier New" pitchFamily="49" charset="0"/>
                <a:cs typeface="Courier New" pitchFamily="49" charset="0"/>
              </a:rPr>
              <a:t>In[</a:t>
            </a:r>
            <a:r>
              <a:rPr lang="sr-Cyrl-CS" sz="1600" smtClean="0">
                <a:latin typeface="Courier New" pitchFamily="49" charset="0"/>
                <a:cs typeface="Courier New" pitchFamily="49" charset="0"/>
              </a:rPr>
              <a:t>20</a:t>
            </a:r>
            <a:r>
              <a:rPr lang="en-US" sz="1600" smtClean="0">
                <a:latin typeface="Courier New" pitchFamily="49" charset="0"/>
                <a:cs typeface="Courier New" pitchFamily="49" charset="0"/>
              </a:rPr>
              <a:t>] := sol1 = DSolve[{y'[x] == y[x]/5 + Sin[x],</a:t>
            </a:r>
          </a:p>
          <a:p>
            <a:pPr>
              <a:buNone/>
            </a:pPr>
            <a:r>
              <a:rPr lang="en-US" sz="1600" smtClean="0">
                <a:latin typeface="Courier New" pitchFamily="49" charset="0"/>
                <a:cs typeface="Courier New" pitchFamily="49" charset="0"/>
              </a:rPr>
              <a:t>             y[0]==0}, y, x]</a:t>
            </a:r>
          </a:p>
          <a:p>
            <a:pPr>
              <a:buNone/>
            </a:pPr>
            <a:endParaRPr lang="sr-Cyrl-CS" sz="800" smtClean="0">
              <a:latin typeface="Courier New" pitchFamily="49" charset="0"/>
              <a:cs typeface="Courier New" pitchFamily="49" charset="0"/>
            </a:endParaRPr>
          </a:p>
          <a:p>
            <a:pPr>
              <a:buNone/>
            </a:pPr>
            <a:r>
              <a:rPr lang="sr-Latn-CS" sz="1600" smtClean="0">
                <a:latin typeface="Courier New" pitchFamily="49" charset="0"/>
                <a:cs typeface="Courier New" pitchFamily="49" charset="0"/>
              </a:rPr>
              <a:t>Out</a:t>
            </a:r>
            <a:r>
              <a:rPr lang="en-US" sz="1600" smtClean="0">
                <a:latin typeface="Courier New" pitchFamily="49" charset="0"/>
                <a:cs typeface="Courier New" pitchFamily="49" charset="0"/>
              </a:rPr>
              <a:t>[20]  = {{y → Function[{x},                    ]}}</a:t>
            </a:r>
            <a:endParaRPr lang="sr-Cyrl-CS" sz="1600" smtClean="0">
              <a:latin typeface="Courier New" pitchFamily="49" charset="0"/>
              <a:cs typeface="Courier New" pitchFamily="49" charset="0"/>
            </a:endParaRPr>
          </a:p>
          <a:p>
            <a:pPr>
              <a:buNone/>
            </a:pPr>
            <a:endParaRPr lang="sr-Cyrl-CS" sz="1600" smtClean="0">
              <a:latin typeface="Courier New" pitchFamily="49" charset="0"/>
              <a:cs typeface="Courier New" pitchFamily="49" charset="0"/>
            </a:endParaRPr>
          </a:p>
          <a:p>
            <a:pPr>
              <a:buFont typeface="Arial" pitchFamily="34" charset="0"/>
              <a:buChar char="•"/>
            </a:pPr>
            <a:r>
              <a:rPr lang="sr-Cyrl-CS" sz="2000" smtClean="0">
                <a:cs typeface="Courier New" pitchFamily="49" charset="0"/>
              </a:rPr>
              <a:t>Нумеричко решење исте диференцијалне једначине:</a:t>
            </a:r>
          </a:p>
          <a:p>
            <a:pPr>
              <a:buFont typeface="Arial" pitchFamily="34" charset="0"/>
              <a:buChar char="•"/>
            </a:pPr>
            <a:endParaRPr lang="sr-Cyrl-CS" sz="2000" smtClean="0">
              <a:cs typeface="Courier New" pitchFamily="49" charset="0"/>
            </a:endParaRPr>
          </a:p>
          <a:p>
            <a:pPr>
              <a:buNone/>
            </a:pPr>
            <a:r>
              <a:rPr lang="sr-Cyrl-CS" sz="1600" smtClean="0">
                <a:latin typeface="Courier New" pitchFamily="49" charset="0"/>
                <a:cs typeface="Courier New" pitchFamily="49" charset="0"/>
              </a:rPr>
              <a:t> </a:t>
            </a:r>
            <a:r>
              <a:rPr lang="en-US" sz="1600" smtClean="0">
                <a:latin typeface="Courier New" pitchFamily="49" charset="0"/>
                <a:cs typeface="Courier New" pitchFamily="49" charset="0"/>
              </a:rPr>
              <a:t>In[21] := sol2 = NDSolve[{y'[x] == y[x]/5 + Sin[x],</a:t>
            </a:r>
          </a:p>
          <a:p>
            <a:pPr>
              <a:buNone/>
            </a:pPr>
            <a:r>
              <a:rPr lang="en-US" sz="1600" smtClean="0">
                <a:latin typeface="Courier New" pitchFamily="49" charset="0"/>
                <a:cs typeface="Courier New" pitchFamily="49" charset="0"/>
              </a:rPr>
              <a:t>             y[0]==0}, y, {x, 0, 13}]</a:t>
            </a:r>
          </a:p>
          <a:p>
            <a:pPr>
              <a:buNone/>
            </a:pPr>
            <a:r>
              <a:rPr lang="en-US" sz="1600" smtClean="0">
                <a:latin typeface="Courier New" pitchFamily="49" charset="0"/>
                <a:cs typeface="Courier New" pitchFamily="49" charset="0"/>
              </a:rPr>
              <a:t>Out[</a:t>
            </a:r>
            <a:r>
              <a:rPr lang="sr-Cyrl-CS" sz="1600" smtClean="0">
                <a:latin typeface="Courier New" pitchFamily="49" charset="0"/>
                <a:cs typeface="Courier New" pitchFamily="49" charset="0"/>
              </a:rPr>
              <a:t>2</a:t>
            </a:r>
            <a:r>
              <a:rPr lang="en-US" sz="1600" smtClean="0">
                <a:latin typeface="Courier New" pitchFamily="49" charset="0"/>
                <a:cs typeface="Courier New" pitchFamily="49" charset="0"/>
              </a:rPr>
              <a:t>1]  = {{y → InterpolatingFunction[{{0., 13.}}, &lt;&gt;]}}</a:t>
            </a:r>
            <a:endParaRPr lang="sr-Cyrl-CS" sz="1600" smtClean="0">
              <a:latin typeface="Courier New" pitchFamily="49" charset="0"/>
              <a:cs typeface="Courier New" pitchFamily="49" charset="0"/>
            </a:endParaRPr>
          </a:p>
          <a:p>
            <a:pPr>
              <a:buNone/>
            </a:pPr>
            <a:endParaRPr lang="sr-Cyrl-CS" sz="1600" smtClean="0">
              <a:latin typeface="Courier New" pitchFamily="49" charset="0"/>
              <a:cs typeface="Courier New" pitchFamily="49" charset="0"/>
            </a:endParaRPr>
          </a:p>
          <a:p>
            <a:pPr algn="just">
              <a:buFont typeface="Arial" pitchFamily="34" charset="0"/>
              <a:buChar char="•"/>
            </a:pPr>
            <a:r>
              <a:rPr lang="sr-Cyrl-CS" sz="2000" smtClean="0">
                <a:cs typeface="Courier New" pitchFamily="49" charset="0"/>
              </a:rPr>
              <a:t>Када се добијена решења прикажу графички на први поглед се чини да између њих не постоје никакве разлике, међутим ако се на графику прикажу релативне грешке видеће се да ипак постоји разлика.</a:t>
            </a:r>
            <a:endParaRPr lang="en-US" sz="2000">
              <a:cs typeface="Courier New" pitchFamily="49" charset="0"/>
            </a:endParaRPr>
          </a:p>
        </p:txBody>
      </p:sp>
      <p:pic>
        <p:nvPicPr>
          <p:cNvPr id="6" name="Picture 5" descr="untitled8.bmp"/>
          <p:cNvPicPr>
            <a:picLocks noChangeAspect="1"/>
          </p:cNvPicPr>
          <p:nvPr/>
        </p:nvPicPr>
        <p:blipFill>
          <a:blip r:embed="rId3" cstate="print"/>
          <a:stretch>
            <a:fillRect/>
          </a:stretch>
        </p:blipFill>
        <p:spPr>
          <a:xfrm>
            <a:off x="4429124" y="2561448"/>
            <a:ext cx="2143140" cy="528909"/>
          </a:xfrm>
          <a:prstGeom prst="rect">
            <a:avLst/>
          </a:prstGeom>
        </p:spPr>
      </p:pic>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408784" y="857232"/>
            <a:ext cx="4663282" cy="2784028"/>
          </a:xfrm>
          <a:prstGeom prst="rect">
            <a:avLst/>
          </a:prstGeom>
          <a:noFill/>
          <a:ln w="9525">
            <a:solidFill>
              <a:schemeClr val="tx1"/>
            </a:solidFill>
            <a:miter lim="800000"/>
            <a:headEnd/>
            <a:tailEnd/>
          </a:ln>
        </p:spPr>
      </p:pic>
      <p:pic>
        <p:nvPicPr>
          <p:cNvPr id="5" name="Picture 4"/>
          <p:cNvPicPr/>
          <p:nvPr/>
        </p:nvPicPr>
        <p:blipFill>
          <a:blip r:embed="rId3"/>
          <a:srcRect/>
          <a:stretch>
            <a:fillRect/>
          </a:stretch>
        </p:blipFill>
        <p:spPr bwMode="auto">
          <a:xfrm>
            <a:off x="4000496" y="3857628"/>
            <a:ext cx="4714908" cy="2571768"/>
          </a:xfrm>
          <a:prstGeom prst="rect">
            <a:avLst/>
          </a:prstGeom>
          <a:noFill/>
          <a:ln w="9525">
            <a:solidFill>
              <a:schemeClr val="tx1"/>
            </a:solidFill>
            <a:miter lim="800000"/>
            <a:headEnd/>
            <a:tailEnd/>
          </a:ln>
        </p:spPr>
      </p:pic>
      <p:sp>
        <p:nvSpPr>
          <p:cNvPr id="6" name="TextBox 5"/>
          <p:cNvSpPr txBox="1"/>
          <p:nvPr/>
        </p:nvSpPr>
        <p:spPr>
          <a:xfrm>
            <a:off x="5214942" y="857232"/>
            <a:ext cx="3251211" cy="707886"/>
          </a:xfrm>
          <a:prstGeom prst="rect">
            <a:avLst/>
          </a:prstGeom>
          <a:noFill/>
        </p:spPr>
        <p:txBody>
          <a:bodyPr wrap="none" rtlCol="0">
            <a:spAutoFit/>
          </a:bodyPr>
          <a:lstStyle/>
          <a:p>
            <a:r>
              <a:rPr lang="sr-Cyrl-CS" sz="2000" smtClean="0"/>
              <a:t>Аналитичко и нумеричко</a:t>
            </a:r>
          </a:p>
          <a:p>
            <a:r>
              <a:rPr lang="sr-Cyrl-CS" sz="2000" smtClean="0"/>
              <a:t>решење</a:t>
            </a:r>
          </a:p>
        </p:txBody>
      </p:sp>
      <p:sp>
        <p:nvSpPr>
          <p:cNvPr id="7" name="TextBox 6"/>
          <p:cNvSpPr txBox="1"/>
          <p:nvPr/>
        </p:nvSpPr>
        <p:spPr>
          <a:xfrm>
            <a:off x="829227" y="5429264"/>
            <a:ext cx="3028393" cy="1015663"/>
          </a:xfrm>
          <a:prstGeom prst="rect">
            <a:avLst/>
          </a:prstGeom>
          <a:noFill/>
        </p:spPr>
        <p:txBody>
          <a:bodyPr wrap="none" rtlCol="0">
            <a:spAutoFit/>
          </a:bodyPr>
          <a:lstStyle/>
          <a:p>
            <a:pPr algn="r"/>
            <a:r>
              <a:rPr lang="sr-Cyrl-CS" sz="2000" smtClean="0"/>
              <a:t>Релативна грешка</a:t>
            </a:r>
          </a:p>
          <a:p>
            <a:pPr algn="r"/>
            <a:r>
              <a:rPr lang="sr-Cyrl-CS" sz="2000" smtClean="0"/>
              <a:t>нумеричког решења</a:t>
            </a:r>
          </a:p>
          <a:p>
            <a:pPr algn="r"/>
            <a:r>
              <a:rPr lang="sr-Cyrl-CS" sz="2000" smtClean="0"/>
              <a:t>у односу на аналитичко</a:t>
            </a:r>
            <a:endParaRPr lang="en-US" sz="200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066800"/>
          </a:xfrm>
        </p:spPr>
        <p:txBody>
          <a:bodyPr>
            <a:noAutofit/>
          </a:bodyPr>
          <a:lstStyle/>
          <a:p>
            <a:r>
              <a:rPr lang="sr-Cyrl-CS" smtClean="0"/>
              <a:t>3. Кретање тела у хомогеном гравитационом пољу Земље</a:t>
            </a:r>
            <a:endParaRPr lang="en-US"/>
          </a:p>
        </p:txBody>
      </p:sp>
      <p:sp>
        <p:nvSpPr>
          <p:cNvPr id="3" name="Content Placeholder 2"/>
          <p:cNvSpPr>
            <a:spLocks noGrp="1"/>
          </p:cNvSpPr>
          <p:nvPr>
            <p:ph idx="1"/>
          </p:nvPr>
        </p:nvSpPr>
        <p:spPr>
          <a:xfrm>
            <a:off x="457200" y="2000240"/>
            <a:ext cx="8229600" cy="4539426"/>
          </a:xfrm>
        </p:spPr>
        <p:txBody>
          <a:bodyPr>
            <a:normAutofit/>
          </a:bodyPr>
          <a:lstStyle/>
          <a:p>
            <a:pPr algn="just"/>
            <a:r>
              <a:rPr lang="sr-Cyrl-CS" sz="2000" smtClean="0"/>
              <a:t>Да би се моделирала нека физичка појава или процес потребно је, поред познавања основа програмирања и програмског језика, и одређено познавање теоријских појмова који су неопходни за решавање одговарајућег проблема.</a:t>
            </a:r>
          </a:p>
          <a:p>
            <a:pPr algn="just"/>
            <a:endParaRPr lang="sr-Cyrl-CS" sz="2000" smtClean="0"/>
          </a:p>
          <a:p>
            <a:pPr algn="just"/>
            <a:r>
              <a:rPr lang="sr-Cyrl-CS" sz="2000" b="1" smtClean="0"/>
              <a:t>Гравитација</a:t>
            </a:r>
            <a:r>
              <a:rPr lang="sr-Cyrl-CS" sz="2000" smtClean="0"/>
              <a:t> - једна од четири основних сила у Универзуму, дугог је домета и делује привлачно између свака два тела која имају масу.</a:t>
            </a:r>
            <a:endParaRPr lang="en-US" sz="2000" smtClean="0"/>
          </a:p>
          <a:p>
            <a:pPr algn="just"/>
            <a:endParaRPr lang="en-US" sz="2000" smtClean="0"/>
          </a:p>
          <a:p>
            <a:pPr algn="just"/>
            <a:r>
              <a:rPr lang="sr-Cyrl-CS" sz="2000" b="1" smtClean="0"/>
              <a:t>Гравитационо поље</a:t>
            </a:r>
            <a:r>
              <a:rPr lang="en-US" sz="2000" b="1" smtClean="0"/>
              <a:t> </a:t>
            </a:r>
            <a:r>
              <a:rPr lang="en-US" sz="2000" smtClean="0"/>
              <a:t>- </a:t>
            </a:r>
            <a:r>
              <a:rPr lang="sr-Cyrl-CS" sz="2000" smtClean="0"/>
              <a:t>материјални посредник преко којег се преноси гравитационо деловање са једног на друго тело</a:t>
            </a:r>
            <a:r>
              <a:rPr lang="en-US" sz="2000" smtClean="0"/>
              <a:t>; </a:t>
            </a:r>
            <a:r>
              <a:rPr lang="sr-Cyrl-CS" sz="2000" smtClean="0"/>
              <a:t>то је векторска физичка величина и представља јачину грави- тационе силе која делује на тело јединичне масе које се налази у датој тачки гравитационог поља.</a:t>
            </a:r>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9282"/>
            <a:ext cx="8229600" cy="5645866"/>
          </a:xfrm>
        </p:spPr>
        <p:txBody>
          <a:bodyPr>
            <a:normAutofit/>
          </a:bodyPr>
          <a:lstStyle/>
          <a:p>
            <a:pPr algn="just"/>
            <a:r>
              <a:rPr lang="sr-Cyrl-CS" sz="2000" smtClean="0"/>
              <a:t>Свако масивно тело, укључујући и Земљу, окружено је вла- ститим гравитационим пољем које делује привлачно на сва тела које се у њему налазе.</a:t>
            </a:r>
          </a:p>
          <a:p>
            <a:pPr algn="just"/>
            <a:endParaRPr lang="sr-Cyrl-CS" sz="2000" smtClean="0"/>
          </a:p>
          <a:p>
            <a:pPr algn="just"/>
            <a:endParaRPr lang="sr-Cyrl-CS" sz="2000" smtClean="0"/>
          </a:p>
          <a:p>
            <a:pPr algn="just"/>
            <a:endParaRPr lang="sr-Cyrl-CS" sz="2000" smtClean="0"/>
          </a:p>
          <a:p>
            <a:pPr algn="just"/>
            <a:r>
              <a:rPr lang="sr-Cyrl-CS" sz="2000" smtClean="0"/>
              <a:t>Јачина гравитационог поља је бројно једнака убрзању које оно саопштава свим телима под његовим утицајем. Узимајући вредности за масу земље </a:t>
            </a:r>
            <a:r>
              <a:rPr lang="sr-Latn-CS" sz="2000" i="1" smtClean="0"/>
              <a:t>M </a:t>
            </a:r>
            <a:r>
              <a:rPr lang="sr-Cyrl-CS" sz="2000" smtClean="0"/>
              <a:t>= 5,98 × 10</a:t>
            </a:r>
            <a:r>
              <a:rPr lang="sr-Cyrl-CS" sz="2000" baseline="30000" smtClean="0"/>
              <a:t>24</a:t>
            </a:r>
            <a:r>
              <a:rPr lang="sr-Cyrl-CS" sz="2000" smtClean="0"/>
              <a:t> </a:t>
            </a:r>
            <a:r>
              <a:rPr lang="sr-Latn-CS" sz="2000" smtClean="0"/>
              <a:t>kg</a:t>
            </a:r>
            <a:r>
              <a:rPr lang="sr-Cyrl-CS" sz="2000" smtClean="0"/>
              <a:t> и полупречник </a:t>
            </a:r>
            <a:r>
              <a:rPr lang="sr-Latn-CS" sz="2000" i="1" smtClean="0"/>
              <a:t>r</a:t>
            </a:r>
            <a:r>
              <a:rPr lang="sr-Cyrl-CS" sz="2000" i="1" smtClean="0"/>
              <a:t>=</a:t>
            </a:r>
            <a:r>
              <a:rPr lang="sr-Cyrl-CS" sz="2000" smtClean="0"/>
              <a:t>6371 </a:t>
            </a:r>
            <a:r>
              <a:rPr lang="sr-Latn-CS" sz="2000" smtClean="0"/>
              <a:t>km, </a:t>
            </a:r>
            <a:r>
              <a:rPr lang="sr-Cyrl-CS" sz="2000" smtClean="0"/>
              <a:t>добија се вредност кој</a:t>
            </a:r>
            <a:r>
              <a:rPr lang="sr-Latn-CS" sz="2000" smtClean="0"/>
              <a:t>a</a:t>
            </a:r>
            <a:r>
              <a:rPr lang="sr-Cyrl-CS" sz="2000" smtClean="0"/>
              <a:t> се обележава са </a:t>
            </a:r>
            <a:r>
              <a:rPr lang="sr-Latn-CS" sz="2000" i="1" smtClean="0"/>
              <a:t>g</a:t>
            </a:r>
            <a:r>
              <a:rPr lang="sr-Cyrl-CS" sz="2000" smtClean="0"/>
              <a:t> и износи 9,81 </a:t>
            </a:r>
            <a:r>
              <a:rPr lang="sr-Latn-CS" sz="2000" smtClean="0"/>
              <a:t>m s</a:t>
            </a:r>
            <a:r>
              <a:rPr lang="sr-Latn-CS" sz="2000" baseline="30000" smtClean="0"/>
              <a:t>-2</a:t>
            </a:r>
            <a:r>
              <a:rPr lang="sr-Latn-CS" sz="2000" smtClean="0"/>
              <a:t>. </a:t>
            </a:r>
            <a:endParaRPr lang="sr-Cyrl-CS" sz="2000" smtClean="0"/>
          </a:p>
          <a:p>
            <a:pPr algn="just"/>
            <a:endParaRPr lang="sr-Cyrl-CS" sz="2000" smtClean="0"/>
          </a:p>
          <a:p>
            <a:pPr algn="just"/>
            <a:r>
              <a:rPr lang="sr-Cyrl-CS" sz="2000" smtClean="0"/>
              <a:t>Све ово значи да сва тела </a:t>
            </a:r>
            <a:r>
              <a:rPr lang="sr-Cyrl-CS" sz="2000" u="sng" smtClean="0"/>
              <a:t>близу Земљине површине</a:t>
            </a:r>
            <a:r>
              <a:rPr lang="sr-Cyrl-CS" sz="2000" smtClean="0"/>
              <a:t>, при паду, добијају убрзање једнако </a:t>
            </a:r>
            <a:r>
              <a:rPr lang="sr-Latn-CS" sz="2000" i="1" smtClean="0"/>
              <a:t>g</a:t>
            </a:r>
            <a:r>
              <a:rPr lang="sr-Cyrl-CS" sz="2000" smtClean="0"/>
              <a:t>, које је усмерено ка површини тј. средишту Земље.</a:t>
            </a:r>
          </a:p>
        </p:txBody>
      </p:sp>
      <p:pic>
        <p:nvPicPr>
          <p:cNvPr id="4" name="Picture 3" descr="untitled.bmp"/>
          <p:cNvPicPr>
            <a:picLocks noChangeAspect="1"/>
          </p:cNvPicPr>
          <p:nvPr/>
        </p:nvPicPr>
        <p:blipFill>
          <a:blip r:embed="rId2"/>
          <a:stretch>
            <a:fillRect/>
          </a:stretch>
        </p:blipFill>
        <p:spPr>
          <a:xfrm>
            <a:off x="3012281" y="2166933"/>
            <a:ext cx="3119438" cy="690563"/>
          </a:xfrm>
          <a:prstGeom prst="rect">
            <a:avLst/>
          </a:prstGeom>
        </p:spPr>
      </p:pic>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9126"/>
            <a:ext cx="8229600" cy="1066800"/>
          </a:xfrm>
        </p:spPr>
        <p:txBody>
          <a:bodyPr>
            <a:noAutofit/>
          </a:bodyPr>
          <a:lstStyle/>
          <a:p>
            <a:r>
              <a:rPr lang="sr-Cyrl-CS" sz="3600" smtClean="0"/>
              <a:t>Једначине кретања тела у хомогеном гравитационом пољу</a:t>
            </a:r>
            <a:endParaRPr lang="en-US" sz="3600"/>
          </a:p>
        </p:txBody>
      </p:sp>
      <p:sp>
        <p:nvSpPr>
          <p:cNvPr id="3" name="Content Placeholder 2"/>
          <p:cNvSpPr>
            <a:spLocks noGrp="1"/>
          </p:cNvSpPr>
          <p:nvPr>
            <p:ph idx="1"/>
          </p:nvPr>
        </p:nvSpPr>
        <p:spPr>
          <a:xfrm>
            <a:off x="428596" y="2071678"/>
            <a:ext cx="8229600" cy="4214842"/>
          </a:xfrm>
        </p:spPr>
        <p:txBody>
          <a:bodyPr>
            <a:normAutofit/>
          </a:bodyPr>
          <a:lstStyle/>
          <a:p>
            <a:pPr>
              <a:buFont typeface="Arial" pitchFamily="34" charset="0"/>
              <a:buChar char="•"/>
            </a:pPr>
            <a:r>
              <a:rPr lang="sr-Cyrl-CS" sz="2000" smtClean="0"/>
              <a:t>На основу другог Њутновог закона и познавања облика силе отпора ваздуха, могуће је написати диференцијалну једначину кретања тела у једној димензији.</a:t>
            </a:r>
          </a:p>
          <a:p>
            <a:pPr>
              <a:buFont typeface="Arial" pitchFamily="34" charset="0"/>
              <a:buChar char="•"/>
            </a:pPr>
            <a:endParaRPr lang="sr-Cyrl-CS" sz="2000" smtClean="0"/>
          </a:p>
          <a:p>
            <a:pPr>
              <a:buFont typeface="Arial" pitchFamily="34" charset="0"/>
              <a:buChar char="•"/>
            </a:pPr>
            <a:endParaRPr lang="sr-Cyrl-CS" sz="2000" smtClean="0"/>
          </a:p>
          <a:p>
            <a:pPr>
              <a:buFont typeface="Arial" pitchFamily="34" charset="0"/>
              <a:buChar char="•"/>
            </a:pPr>
            <a:endParaRPr lang="sr-Cyrl-CS" sz="2000" smtClean="0"/>
          </a:p>
          <a:p>
            <a:pPr algn="just">
              <a:buFont typeface="Arial" pitchFamily="34" charset="0"/>
              <a:buChar char="•"/>
            </a:pPr>
            <a:r>
              <a:rPr lang="sr-Cyrl-CS" sz="2000" smtClean="0"/>
              <a:t>Знак минус означава да је </a:t>
            </a:r>
            <a:r>
              <a:rPr lang="sr-Cyrl-CS" sz="2000" i="1" smtClean="0"/>
              <a:t>х</a:t>
            </a:r>
            <a:r>
              <a:rPr lang="sr-Cyrl-CS" sz="2000" smtClean="0"/>
              <a:t> оса оријентисана у супротном смеру у односу на смер деловања гравитационе силе, а </a:t>
            </a:r>
            <a:r>
              <a:rPr lang="en-US" sz="2000" i="1" smtClean="0"/>
              <a:t>b</a:t>
            </a:r>
            <a:r>
              <a:rPr lang="en-US" sz="2000" smtClean="0"/>
              <a:t> je</a:t>
            </a:r>
            <a:r>
              <a:rPr lang="sr-Cyrl-CS" sz="2000" smtClean="0"/>
              <a:t> линеарни коефицијент отпора средине (при брзинама мањим од 24 </a:t>
            </a:r>
            <a:r>
              <a:rPr lang="en-US" sz="2000" smtClean="0"/>
              <a:t>m/s</a:t>
            </a:r>
            <a:r>
              <a:rPr lang="sr-Cyrl-CS" sz="2000" smtClean="0"/>
              <a:t>).</a:t>
            </a:r>
          </a:p>
          <a:p>
            <a:pPr algn="just">
              <a:buFont typeface="Arial" pitchFamily="34" charset="0"/>
              <a:buChar char="•"/>
            </a:pPr>
            <a:endParaRPr lang="sr-Cyrl-CS" sz="2000" smtClean="0"/>
          </a:p>
          <a:p>
            <a:pPr algn="just">
              <a:buFont typeface="Arial" pitchFamily="34" charset="0"/>
              <a:buChar char="•"/>
            </a:pPr>
            <a:r>
              <a:rPr lang="sr-Cyrl-CS" sz="2000" smtClean="0"/>
              <a:t>Дата диференцијална једначина лако се решава, а познавањем почетних услова добија се једначина кретања.</a:t>
            </a:r>
          </a:p>
        </p:txBody>
      </p:sp>
      <p:pic>
        <p:nvPicPr>
          <p:cNvPr id="4" name="Picture 3" descr="untitled2.bmp"/>
          <p:cNvPicPr>
            <a:picLocks noChangeAspect="1"/>
          </p:cNvPicPr>
          <p:nvPr/>
        </p:nvPicPr>
        <p:blipFill>
          <a:blip r:embed="rId2" cstate="print"/>
          <a:stretch>
            <a:fillRect/>
          </a:stretch>
        </p:blipFill>
        <p:spPr>
          <a:xfrm>
            <a:off x="3393284" y="3185421"/>
            <a:ext cx="2357433" cy="743645"/>
          </a:xfrm>
          <a:prstGeom prst="rect">
            <a:avLst/>
          </a:prstGeom>
        </p:spPr>
      </p:pic>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645866"/>
          </a:xfrm>
        </p:spPr>
        <p:txBody>
          <a:bodyPr>
            <a:normAutofit/>
          </a:bodyPr>
          <a:lstStyle/>
          <a:p>
            <a:pPr algn="just"/>
            <a:r>
              <a:rPr lang="sr-Cyrl-CS" sz="2000" smtClean="0"/>
              <a:t>Кретање тела у две димензије може се лако проанализирати, ако се занем</a:t>
            </a:r>
            <a:r>
              <a:rPr lang="en-US" sz="2000" smtClean="0"/>
              <a:t>a</a:t>
            </a:r>
            <a:r>
              <a:rPr lang="sr-Cyrl-CS" sz="2000" smtClean="0"/>
              <a:t>ри утицај отпора средине. Решавањем две дифе- ренцијалне једначине другог реда </a:t>
            </a:r>
            <a:r>
              <a:rPr lang="en-US" sz="2000" smtClean="0"/>
              <a:t>(</a:t>
            </a:r>
            <a:r>
              <a:rPr lang="sr-Cyrl-CS" sz="2000" smtClean="0"/>
              <a:t>посебно за </a:t>
            </a:r>
            <a:r>
              <a:rPr lang="en-US" sz="2000" i="1" smtClean="0"/>
              <a:t>x</a:t>
            </a:r>
            <a:r>
              <a:rPr lang="sr-Cyrl-CS" sz="2000" smtClean="0"/>
              <a:t> и посебно за </a:t>
            </a:r>
            <a:r>
              <a:rPr lang="en-US" sz="2000" i="1" smtClean="0"/>
              <a:t>y</a:t>
            </a:r>
            <a:r>
              <a:rPr lang="sr-Cyrl-CS" sz="2000" smtClean="0"/>
              <a:t> осу</a:t>
            </a:r>
            <a:r>
              <a:rPr lang="en-US" sz="2000" smtClean="0"/>
              <a:t>)</a:t>
            </a:r>
            <a:r>
              <a:rPr lang="sr-Cyrl-CS" sz="2000" smtClean="0"/>
              <a:t>:</a:t>
            </a:r>
          </a:p>
          <a:p>
            <a:endParaRPr lang="sr-Cyrl-CS" sz="2000" smtClean="0"/>
          </a:p>
          <a:p>
            <a:endParaRPr lang="sr-Cyrl-CS" sz="2000" smtClean="0"/>
          </a:p>
          <a:p>
            <a:pPr algn="just"/>
            <a:r>
              <a:rPr lang="sr-Cyrl-CS" sz="2000" smtClean="0"/>
              <a:t>Познавањем почетних услова, може се елиминисањем времена из једначина кретања по </a:t>
            </a:r>
            <a:r>
              <a:rPr lang="en-US" sz="2000" i="1" smtClean="0"/>
              <a:t>x</a:t>
            </a:r>
            <a:r>
              <a:rPr lang="sr-Cyrl-CS" sz="2000" smtClean="0"/>
              <a:t>  и по </a:t>
            </a:r>
            <a:r>
              <a:rPr lang="en-US" sz="2000" i="1" smtClean="0"/>
              <a:t>y</a:t>
            </a:r>
            <a:r>
              <a:rPr lang="sr-Cyrl-CS" sz="2000" smtClean="0"/>
              <a:t>  оси добити зависност </a:t>
            </a:r>
            <a:r>
              <a:rPr lang="en-US" sz="2000" i="1" smtClean="0"/>
              <a:t>y(x)</a:t>
            </a:r>
            <a:r>
              <a:rPr lang="en-US" sz="2000" smtClean="0"/>
              <a:t> </a:t>
            </a:r>
            <a:r>
              <a:rPr lang="sr-Cyrl-CS" sz="2000" smtClean="0"/>
              <a:t>која, заправо, представља путању по којој се тело креће. </a:t>
            </a:r>
          </a:p>
          <a:p>
            <a:pPr algn="just"/>
            <a:endParaRPr lang="sr-Cyrl-CS" sz="800" smtClean="0"/>
          </a:p>
          <a:p>
            <a:pPr algn="just"/>
            <a:r>
              <a:rPr lang="sr-Cyrl-CS" sz="2000" smtClean="0"/>
              <a:t>Ако је почетна брзина тела </a:t>
            </a:r>
            <a:r>
              <a:rPr lang="en-US" sz="2000" i="1" smtClean="0"/>
              <a:t>v</a:t>
            </a:r>
            <a:r>
              <a:rPr lang="en-US" sz="2000" i="1" baseline="-25000" smtClean="0"/>
              <a:t>0</a:t>
            </a:r>
            <a:r>
              <a:rPr lang="en-US" sz="2000" smtClean="0"/>
              <a:t>, a </a:t>
            </a:r>
            <a:r>
              <a:rPr lang="en-US" sz="2000" i="1" smtClean="0"/>
              <a:t>α</a:t>
            </a:r>
            <a:r>
              <a:rPr lang="en-US" sz="2000" smtClean="0"/>
              <a:t> </a:t>
            </a:r>
            <a:r>
              <a:rPr lang="sr-Cyrl-CS" sz="2000" smtClean="0"/>
              <a:t>угао између вектора почетне брзине и  </a:t>
            </a:r>
            <a:r>
              <a:rPr lang="en-US" sz="2000" i="1" smtClean="0"/>
              <a:t>x</a:t>
            </a:r>
            <a:r>
              <a:rPr lang="sr-Cyrl-CS" sz="2000" smtClean="0"/>
              <a:t> осе, онда је путања тела дата изразом:</a:t>
            </a:r>
          </a:p>
          <a:p>
            <a:pPr algn="just"/>
            <a:endParaRPr lang="en-US" sz="2000" smtClean="0"/>
          </a:p>
          <a:p>
            <a:pPr algn="just"/>
            <a:endParaRPr lang="sr-Cyrl-CS" sz="2000" smtClean="0"/>
          </a:p>
          <a:p>
            <a:pPr algn="just"/>
            <a:endParaRPr lang="sr-Cyrl-CS" sz="2000" smtClean="0"/>
          </a:p>
          <a:p>
            <a:pPr algn="just"/>
            <a:r>
              <a:rPr lang="en-US" sz="2000" i="1" smtClean="0"/>
              <a:t>v</a:t>
            </a:r>
            <a:r>
              <a:rPr lang="en-US" sz="2000" i="1" baseline="-25000" smtClean="0"/>
              <a:t>xo</a:t>
            </a:r>
            <a:r>
              <a:rPr lang="en-US" sz="2000" smtClean="0"/>
              <a:t> = </a:t>
            </a:r>
            <a:r>
              <a:rPr lang="en-US" sz="2000" i="1" smtClean="0"/>
              <a:t>v</a:t>
            </a:r>
            <a:r>
              <a:rPr lang="en-US" sz="2000" i="1" baseline="-25000" smtClean="0"/>
              <a:t>0</a:t>
            </a:r>
            <a:r>
              <a:rPr lang="en-US" sz="2000" smtClean="0"/>
              <a:t> </a:t>
            </a:r>
            <a:r>
              <a:rPr lang="sr-Cyrl-CS" sz="2000" i="1" smtClean="0"/>
              <a:t>с</a:t>
            </a:r>
            <a:r>
              <a:rPr lang="en-US" sz="2000" i="1" smtClean="0"/>
              <a:t>os α</a:t>
            </a:r>
            <a:r>
              <a:rPr lang="en-US" sz="2000" smtClean="0"/>
              <a:t>, a </a:t>
            </a:r>
            <a:r>
              <a:rPr lang="en-US" sz="2000" i="1" smtClean="0"/>
              <a:t>v</a:t>
            </a:r>
            <a:r>
              <a:rPr lang="en-US" sz="2000" i="1" baseline="-25000" smtClean="0"/>
              <a:t>yo</a:t>
            </a:r>
            <a:r>
              <a:rPr lang="en-US" sz="2000" smtClean="0"/>
              <a:t> = </a:t>
            </a:r>
            <a:r>
              <a:rPr lang="en-US" sz="2000" i="1" smtClean="0"/>
              <a:t>v</a:t>
            </a:r>
            <a:r>
              <a:rPr lang="en-US" sz="2000" i="1" baseline="-25000" smtClean="0"/>
              <a:t>0</a:t>
            </a:r>
            <a:r>
              <a:rPr lang="en-US" sz="2000" smtClean="0"/>
              <a:t> </a:t>
            </a:r>
            <a:r>
              <a:rPr lang="sr-Cyrl-CS" sz="2000" i="1" smtClean="0"/>
              <a:t>ѕ</a:t>
            </a:r>
            <a:r>
              <a:rPr lang="en-US" sz="2000" i="1" smtClean="0"/>
              <a:t>in α</a:t>
            </a:r>
            <a:r>
              <a:rPr lang="en-US" sz="2000" smtClean="0"/>
              <a:t> (</a:t>
            </a:r>
            <a:r>
              <a:rPr lang="sr-Cyrl-CS" sz="2000" smtClean="0"/>
              <a:t>пројекције почетне брзине на </a:t>
            </a:r>
            <a:r>
              <a:rPr lang="en-US" sz="2000" i="1" smtClean="0"/>
              <a:t>x</a:t>
            </a:r>
            <a:r>
              <a:rPr lang="sr-Cyrl-CS" sz="2000" smtClean="0"/>
              <a:t> и на </a:t>
            </a:r>
            <a:r>
              <a:rPr lang="en-US" sz="2000" i="1" smtClean="0"/>
              <a:t>y</a:t>
            </a:r>
            <a:r>
              <a:rPr lang="sr-Cyrl-CS" sz="2000" smtClean="0"/>
              <a:t> осу</a:t>
            </a:r>
            <a:r>
              <a:rPr lang="en-US" sz="2000" smtClean="0"/>
              <a:t>)</a:t>
            </a:r>
            <a:r>
              <a:rPr lang="sr-Cyrl-CS" sz="2000" smtClean="0"/>
              <a:t>.</a:t>
            </a:r>
            <a:endParaRPr lang="en-US" sz="2000"/>
          </a:p>
        </p:txBody>
      </p:sp>
      <p:pic>
        <p:nvPicPr>
          <p:cNvPr id="4" name="Picture 3" descr="untitled3.bmp"/>
          <p:cNvPicPr>
            <a:picLocks noChangeAspect="1"/>
          </p:cNvPicPr>
          <p:nvPr/>
        </p:nvPicPr>
        <p:blipFill>
          <a:blip r:embed="rId2"/>
          <a:stretch>
            <a:fillRect/>
          </a:stretch>
        </p:blipFill>
        <p:spPr>
          <a:xfrm>
            <a:off x="2915709" y="2000240"/>
            <a:ext cx="3312583" cy="714375"/>
          </a:xfrm>
          <a:prstGeom prst="rect">
            <a:avLst/>
          </a:prstGeom>
        </p:spPr>
      </p:pic>
      <p:pic>
        <p:nvPicPr>
          <p:cNvPr id="5" name="Picture 4" descr="untitled4.bmp"/>
          <p:cNvPicPr>
            <a:picLocks noChangeAspect="1"/>
          </p:cNvPicPr>
          <p:nvPr/>
        </p:nvPicPr>
        <p:blipFill>
          <a:blip r:embed="rId3" cstate="print"/>
          <a:stretch>
            <a:fillRect/>
          </a:stretch>
        </p:blipFill>
        <p:spPr>
          <a:xfrm>
            <a:off x="3286116" y="4757425"/>
            <a:ext cx="2619372" cy="671839"/>
          </a:xfrm>
          <a:prstGeom prst="rect">
            <a:avLst/>
          </a:prstGeom>
        </p:spPr>
      </p:pic>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717304"/>
          </a:xfrm>
        </p:spPr>
        <p:txBody>
          <a:bodyPr>
            <a:normAutofit/>
          </a:bodyPr>
          <a:lstStyle/>
          <a:p>
            <a:pPr algn="just"/>
            <a:r>
              <a:rPr lang="sr-Cyrl-CS" sz="2000" smtClean="0"/>
              <a:t>Важне величине које карактеришу коси хитац су домет </a:t>
            </a:r>
            <a:r>
              <a:rPr lang="sr-Cyrl-CS" sz="2000" i="1" smtClean="0"/>
              <a:t>(</a:t>
            </a:r>
            <a:r>
              <a:rPr lang="en-US" sz="2000" i="1" smtClean="0"/>
              <a:t>x</a:t>
            </a:r>
            <a:r>
              <a:rPr lang="en-US" sz="2000" i="1" baseline="-25000" smtClean="0"/>
              <a:t>max</a:t>
            </a:r>
            <a:r>
              <a:rPr lang="sr-Cyrl-CS" sz="2000" i="1" smtClean="0"/>
              <a:t>)</a:t>
            </a:r>
            <a:r>
              <a:rPr lang="sr-Cyrl-CS" sz="2000" smtClean="0"/>
              <a:t>, максимална висина </a:t>
            </a:r>
            <a:r>
              <a:rPr lang="en-US" sz="2000" i="1" smtClean="0"/>
              <a:t>(y</a:t>
            </a:r>
            <a:r>
              <a:rPr lang="en-US" sz="2000" i="1" baseline="-25000" smtClean="0"/>
              <a:t>max</a:t>
            </a:r>
            <a:r>
              <a:rPr lang="en-US" sz="2000" i="1" smtClean="0"/>
              <a:t>)</a:t>
            </a:r>
            <a:r>
              <a:rPr lang="sr-Cyrl-CS" sz="2000" smtClean="0"/>
              <a:t> и време лета </a:t>
            </a:r>
            <a:r>
              <a:rPr lang="en-US" sz="2000" i="1" smtClean="0"/>
              <a:t>(T)</a:t>
            </a:r>
            <a:r>
              <a:rPr lang="sr-Cyrl-CS" sz="2000" smtClean="0"/>
              <a:t>.</a:t>
            </a:r>
          </a:p>
          <a:p>
            <a:pPr algn="just"/>
            <a:endParaRPr lang="sr-Cyrl-CS" sz="2000" smtClean="0"/>
          </a:p>
          <a:p>
            <a:pPr algn="just"/>
            <a:endParaRPr lang="sr-Cyrl-CS" sz="2000" smtClean="0"/>
          </a:p>
          <a:p>
            <a:pPr algn="just"/>
            <a:endParaRPr lang="sr-Cyrl-CS" sz="2000" smtClean="0"/>
          </a:p>
          <a:p>
            <a:pPr algn="just"/>
            <a:r>
              <a:rPr lang="sr-Cyrl-CS" sz="2000" smtClean="0"/>
              <a:t>Међутим, реалистичан модел подразумева силу отпора средине тј. отпор ваздуха. Овај ефекат може се апроксимирати силом отпора која зависи од квадрата брзине:</a:t>
            </a:r>
            <a:endParaRPr lang="en-US" sz="2000" smtClean="0"/>
          </a:p>
          <a:p>
            <a:pPr algn="just"/>
            <a:endParaRPr lang="sr-Cyrl-CS" sz="2000" smtClean="0"/>
          </a:p>
          <a:p>
            <a:pPr algn="just"/>
            <a:endParaRPr lang="sr-Cyrl-CS" sz="2000" smtClean="0"/>
          </a:p>
          <a:p>
            <a:pPr algn="just"/>
            <a:r>
              <a:rPr lang="en-US" sz="2000" i="1" smtClean="0"/>
              <a:t>v</a:t>
            </a:r>
            <a:r>
              <a:rPr lang="sr-Cyrl-CS" sz="2000" i="1" smtClean="0"/>
              <a:t> </a:t>
            </a:r>
            <a:r>
              <a:rPr lang="sr-Cyrl-CS" sz="2000" smtClean="0"/>
              <a:t>је</a:t>
            </a:r>
            <a:r>
              <a:rPr lang="en-US" sz="2000" smtClean="0"/>
              <a:t> </a:t>
            </a:r>
            <a:r>
              <a:rPr lang="sr-Cyrl-CS" sz="2000" smtClean="0"/>
              <a:t>брзина као скаларна величина (интензитет), а </a:t>
            </a:r>
            <a:r>
              <a:rPr lang="en-US" sz="2000" b="1" i="1" smtClean="0"/>
              <a:t>v</a:t>
            </a:r>
            <a:r>
              <a:rPr lang="en-US" sz="2000" b="1" smtClean="0"/>
              <a:t> </a:t>
            </a:r>
            <a:r>
              <a:rPr lang="sr-Cyrl-CS" sz="2000" smtClean="0"/>
              <a:t>брзина као вектор. Коефицијент отпора средине је </a:t>
            </a:r>
            <a:r>
              <a:rPr lang="en-US" sz="2000" i="1" smtClean="0"/>
              <a:t>k</a:t>
            </a:r>
            <a:r>
              <a:rPr lang="sr-Cyrl-CS" sz="2000" smtClean="0"/>
              <a:t> и за ваздух износи 5,2×10</a:t>
            </a:r>
            <a:r>
              <a:rPr lang="sr-Cyrl-CS" sz="2000" baseline="30000" smtClean="0"/>
              <a:t>-3</a:t>
            </a:r>
            <a:r>
              <a:rPr lang="sr-Cyrl-CS" sz="2000" smtClean="0"/>
              <a:t> </a:t>
            </a:r>
            <a:r>
              <a:rPr lang="en-US" sz="2000" smtClean="0"/>
              <a:t>m</a:t>
            </a:r>
            <a:r>
              <a:rPr lang="sr-Cyrl-CS" sz="2000" baseline="30000" smtClean="0"/>
              <a:t>-1</a:t>
            </a:r>
            <a:r>
              <a:rPr lang="sr-Cyrl-CS" sz="2000" smtClean="0"/>
              <a:t>. </a:t>
            </a:r>
            <a:endParaRPr lang="en-US" sz="2000" smtClean="0"/>
          </a:p>
          <a:p>
            <a:pPr algn="just"/>
            <a:endParaRPr lang="en-US" sz="2000" smtClean="0"/>
          </a:p>
          <a:p>
            <a:pPr algn="just"/>
            <a:r>
              <a:rPr lang="sr-Cyrl-CS" sz="2000" smtClean="0"/>
              <a:t>Сада у диференцијлане једначине кретања треба уврстити и силу отпора</a:t>
            </a:r>
            <a:r>
              <a:rPr lang="en-US" sz="2000" smtClean="0"/>
              <a:t>.</a:t>
            </a:r>
            <a:endParaRPr lang="sr-Cyrl-CS" sz="2000" smtClean="0"/>
          </a:p>
          <a:p>
            <a:pPr algn="just"/>
            <a:endParaRPr lang="en-US" sz="2000"/>
          </a:p>
        </p:txBody>
      </p:sp>
      <p:pic>
        <p:nvPicPr>
          <p:cNvPr id="4" name="Picture 3" descr="untitled5.bmp"/>
          <p:cNvPicPr>
            <a:picLocks noChangeAspect="1"/>
          </p:cNvPicPr>
          <p:nvPr/>
        </p:nvPicPr>
        <p:blipFill>
          <a:blip r:embed="rId2"/>
          <a:stretch>
            <a:fillRect/>
          </a:stretch>
        </p:blipFill>
        <p:spPr>
          <a:xfrm>
            <a:off x="2449696" y="1714488"/>
            <a:ext cx="4244608" cy="714380"/>
          </a:xfrm>
          <a:prstGeom prst="rect">
            <a:avLst/>
          </a:prstGeom>
        </p:spPr>
      </p:pic>
      <p:pic>
        <p:nvPicPr>
          <p:cNvPr id="5" name="Picture 4" descr="untitled6.bmp"/>
          <p:cNvPicPr>
            <a:picLocks noChangeAspect="1"/>
          </p:cNvPicPr>
          <p:nvPr/>
        </p:nvPicPr>
        <p:blipFill>
          <a:blip r:embed="rId3" cstate="print"/>
          <a:stretch>
            <a:fillRect/>
          </a:stretch>
        </p:blipFill>
        <p:spPr>
          <a:xfrm>
            <a:off x="3840960" y="3725660"/>
            <a:ext cx="1462080" cy="346282"/>
          </a:xfrm>
          <a:prstGeom prst="rect">
            <a:avLst/>
          </a:prstGeom>
        </p:spPr>
      </p:pic>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1066800"/>
          </a:xfrm>
        </p:spPr>
        <p:txBody>
          <a:bodyPr/>
          <a:lstStyle/>
          <a:p>
            <a:r>
              <a:rPr lang="sr-Cyrl-CS" smtClean="0"/>
              <a:t>1. Увод</a:t>
            </a:r>
            <a:endParaRPr lang="en-US"/>
          </a:p>
        </p:txBody>
      </p:sp>
      <p:pic>
        <p:nvPicPr>
          <p:cNvPr id="4" name="Picture 3" descr="mathematica logo.jpg"/>
          <p:cNvPicPr>
            <a:picLocks noChangeAspect="1"/>
          </p:cNvPicPr>
          <p:nvPr/>
        </p:nvPicPr>
        <p:blipFill>
          <a:blip r:embed="rId2">
            <a:lum bright="40000"/>
          </a:blip>
          <a:stretch>
            <a:fillRect/>
          </a:stretch>
        </p:blipFill>
        <p:spPr>
          <a:xfrm>
            <a:off x="2554061" y="2214578"/>
            <a:ext cx="4035878" cy="3500438"/>
          </a:xfrm>
          <a:prstGeom prst="rect">
            <a:avLst/>
          </a:prstGeom>
        </p:spPr>
      </p:pic>
      <p:sp>
        <p:nvSpPr>
          <p:cNvPr id="9" name="Content Placeholder 8"/>
          <p:cNvSpPr>
            <a:spLocks noGrp="1"/>
          </p:cNvSpPr>
          <p:nvPr>
            <p:ph idx="1"/>
          </p:nvPr>
        </p:nvSpPr>
        <p:spPr>
          <a:xfrm>
            <a:off x="457200" y="1928802"/>
            <a:ext cx="8229600" cy="4572032"/>
          </a:xfrm>
        </p:spPr>
        <p:txBody>
          <a:bodyPr>
            <a:normAutofit/>
          </a:bodyPr>
          <a:lstStyle/>
          <a:p>
            <a:pPr algn="just"/>
            <a:r>
              <a:rPr lang="en-US" sz="2000" smtClean="0"/>
              <a:t>MATHEMATICA</a:t>
            </a:r>
            <a:r>
              <a:rPr lang="sr-Cyrl-CS" sz="2000" smtClean="0"/>
              <a:t> је програмски пакет за математичке и научне примене. Поред тога користи се у инжењерству, техничким наукама, економији и образовању.</a:t>
            </a:r>
          </a:p>
          <a:p>
            <a:pPr algn="just"/>
            <a:endParaRPr lang="sr-Cyrl-CS" sz="2000" smtClean="0"/>
          </a:p>
          <a:p>
            <a:pPr algn="just"/>
            <a:r>
              <a:rPr lang="en-US" sz="2000" smtClean="0"/>
              <a:t>MATHEMATICA</a:t>
            </a:r>
            <a:r>
              <a:rPr lang="sr-Cyrl-CS" sz="2000" smtClean="0"/>
              <a:t> је посебно погодна за следеће намене:</a:t>
            </a:r>
          </a:p>
          <a:p>
            <a:pPr lvl="1" algn="just"/>
            <a:r>
              <a:rPr lang="sr-Cyrl-CS" sz="1800" smtClean="0">
                <a:solidFill>
                  <a:schemeClr val="tx1"/>
                </a:solidFill>
              </a:rPr>
              <a:t>обрада нумеричких података,</a:t>
            </a:r>
          </a:p>
          <a:p>
            <a:pPr lvl="1" algn="just"/>
            <a:r>
              <a:rPr lang="sr-Cyrl-CS" sz="1800" smtClean="0">
                <a:solidFill>
                  <a:schemeClr val="tx1"/>
                </a:solidFill>
              </a:rPr>
              <a:t>способност симболичког процесирања,</a:t>
            </a:r>
          </a:p>
          <a:p>
            <a:pPr lvl="1" algn="just"/>
            <a:r>
              <a:rPr lang="sr-Cyrl-CS" sz="1800" smtClean="0">
                <a:solidFill>
                  <a:schemeClr val="tx1"/>
                </a:solidFill>
              </a:rPr>
              <a:t>систем за графичко приказивање података и функција.</a:t>
            </a:r>
          </a:p>
          <a:p>
            <a:pPr algn="just"/>
            <a:endParaRPr lang="sr-Cyrl-CS" sz="2000" smtClean="0">
              <a:solidFill>
                <a:schemeClr val="tx1"/>
              </a:solidFill>
            </a:endParaRPr>
          </a:p>
          <a:p>
            <a:pPr algn="just"/>
            <a:r>
              <a:rPr lang="sr-Cyrl-CS" sz="2000" smtClean="0"/>
              <a:t>Историја овог програмског пакета почиње крајем 80-их година прошлог века, када је </a:t>
            </a:r>
            <a:r>
              <a:rPr lang="sr-Cyrl-CS" sz="2000" b="1" smtClean="0"/>
              <a:t>Стивен Волфрам </a:t>
            </a:r>
            <a:r>
              <a:rPr lang="sr-Cyrl-CS" sz="2000" smtClean="0"/>
              <a:t>(</a:t>
            </a:r>
            <a:r>
              <a:rPr lang="en-US" sz="2000" smtClean="0"/>
              <a:t>Stephen Wolfram</a:t>
            </a:r>
            <a:r>
              <a:rPr lang="sr-Cyrl-CS" sz="2000" smtClean="0"/>
              <a:t>)</a:t>
            </a:r>
            <a:r>
              <a:rPr lang="en-US" sz="2000" smtClean="0"/>
              <a:t> </a:t>
            </a:r>
            <a:r>
              <a:rPr lang="sr-Cyrl-CS" sz="2000" smtClean="0"/>
              <a:t>конструисао </a:t>
            </a:r>
            <a:r>
              <a:rPr lang="en-US" sz="2000" smtClean="0"/>
              <a:t>SMP</a:t>
            </a:r>
            <a:r>
              <a:rPr lang="sr-Cyrl-CS" sz="2000" smtClean="0"/>
              <a:t> (</a:t>
            </a:r>
            <a:r>
              <a:rPr lang="sr-Latn-CS" sz="2000" smtClean="0"/>
              <a:t>Simbolic Manipulation Program</a:t>
            </a:r>
            <a:r>
              <a:rPr lang="sr-Cyrl-CS" sz="2000" smtClean="0"/>
              <a:t>)</a:t>
            </a:r>
            <a:r>
              <a:rPr lang="en-US" sz="2000" smtClean="0"/>
              <a:t>, </a:t>
            </a:r>
            <a:r>
              <a:rPr lang="sr-Cyrl-CS" sz="2000" smtClean="0"/>
              <a:t>први систем модерне компјутерске алгебре.</a:t>
            </a:r>
            <a:endParaRPr lang="sr-Cyrl-CS" sz="2000" smtClean="0">
              <a:solidFill>
                <a:schemeClr val="tx1"/>
              </a:solidFill>
            </a:endParaRP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0720"/>
            <a:ext cx="8229600" cy="5574428"/>
          </a:xfrm>
        </p:spPr>
        <p:txBody>
          <a:bodyPr>
            <a:normAutofit/>
          </a:bodyPr>
          <a:lstStyle/>
          <a:p>
            <a:r>
              <a:rPr lang="sr-Cyrl-CS" sz="2000" smtClean="0"/>
              <a:t>Дакле, диференцијалне једначине које описују коси хитац имају следећи облик:</a:t>
            </a:r>
            <a:endParaRPr lang="en-US" sz="2000" smtClean="0"/>
          </a:p>
          <a:p>
            <a:endParaRPr lang="en-US" sz="2000" smtClean="0"/>
          </a:p>
          <a:p>
            <a:endParaRPr lang="en-US" sz="2000" smtClean="0"/>
          </a:p>
          <a:p>
            <a:endParaRPr lang="en-US" sz="2000" smtClean="0"/>
          </a:p>
          <a:p>
            <a:endParaRPr lang="en-US" sz="2000" smtClean="0"/>
          </a:p>
          <a:p>
            <a:endParaRPr lang="en-US" sz="2000" smtClean="0"/>
          </a:p>
          <a:p>
            <a:endParaRPr lang="en-US" sz="2000" smtClean="0"/>
          </a:p>
          <a:p>
            <a:endParaRPr lang="en-US" sz="2000" smtClean="0"/>
          </a:p>
          <a:p>
            <a:pPr algn="just"/>
            <a:r>
              <a:rPr lang="sr-Cyrl-CS" sz="2000" smtClean="0"/>
              <a:t>Нажалост, ове једначине се не могу решити аналитички, тако да се морају упослити нумеричке методе. Решавање ових дифе</a:t>
            </a:r>
            <a:r>
              <a:rPr lang="en-US" sz="2000" smtClean="0"/>
              <a:t>- </a:t>
            </a:r>
            <a:r>
              <a:rPr lang="sr-Cyrl-CS" sz="2000" smtClean="0"/>
              <a:t>ренцијалних ј</a:t>
            </a:r>
            <a:r>
              <a:rPr lang="en-US" sz="2000" smtClean="0"/>
              <a:t>e</a:t>
            </a:r>
            <a:r>
              <a:rPr lang="sr-Cyrl-CS" sz="2000" smtClean="0"/>
              <a:t>дначина, и уопште моделирање косог хица и других врста кретања у гравитационом пољу Земље обавиће се уз помоћ програмског пакета MATHEMATICA</a:t>
            </a:r>
            <a:r>
              <a:rPr lang="en-US" sz="2000" smtClean="0"/>
              <a:t>.</a:t>
            </a:r>
            <a:endParaRPr lang="en-US" sz="2000"/>
          </a:p>
        </p:txBody>
      </p:sp>
      <p:pic>
        <p:nvPicPr>
          <p:cNvPr id="4" name="Picture 3" descr="untitled7.bmp"/>
          <p:cNvPicPr>
            <a:picLocks noChangeAspect="1"/>
          </p:cNvPicPr>
          <p:nvPr/>
        </p:nvPicPr>
        <p:blipFill>
          <a:blip r:embed="rId2"/>
          <a:stretch>
            <a:fillRect/>
          </a:stretch>
        </p:blipFill>
        <p:spPr>
          <a:xfrm>
            <a:off x="2893220" y="2061878"/>
            <a:ext cx="3357561" cy="724180"/>
          </a:xfrm>
          <a:prstGeom prst="rect">
            <a:avLst/>
          </a:prstGeom>
        </p:spPr>
      </p:pic>
      <p:pic>
        <p:nvPicPr>
          <p:cNvPr id="5" name="Picture 4" descr="untitled8.bmp"/>
          <p:cNvPicPr>
            <a:picLocks noChangeAspect="1"/>
          </p:cNvPicPr>
          <p:nvPr/>
        </p:nvPicPr>
        <p:blipFill>
          <a:blip r:embed="rId3"/>
          <a:stretch>
            <a:fillRect/>
          </a:stretch>
        </p:blipFill>
        <p:spPr>
          <a:xfrm>
            <a:off x="2642383" y="3000372"/>
            <a:ext cx="3859234" cy="785818"/>
          </a:xfrm>
          <a:prstGeom prst="rect">
            <a:avLst/>
          </a:prstGeom>
        </p:spPr>
      </p:pic>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1066800"/>
          </a:xfrm>
        </p:spPr>
        <p:txBody>
          <a:bodyPr>
            <a:noAutofit/>
          </a:bodyPr>
          <a:lstStyle/>
          <a:p>
            <a:r>
              <a:rPr lang="sr-Cyrl-CS" smtClean="0"/>
              <a:t>4. Симулација кретања тела у гравитационом пољу Земље</a:t>
            </a:r>
            <a:endParaRPr lang="en-US"/>
          </a:p>
        </p:txBody>
      </p:sp>
      <p:sp>
        <p:nvSpPr>
          <p:cNvPr id="3" name="Content Placeholder 2"/>
          <p:cNvSpPr>
            <a:spLocks noGrp="1"/>
          </p:cNvSpPr>
          <p:nvPr>
            <p:ph idx="1"/>
          </p:nvPr>
        </p:nvSpPr>
        <p:spPr>
          <a:xfrm>
            <a:off x="457200" y="2000240"/>
            <a:ext cx="4900618" cy="4325112"/>
          </a:xfrm>
        </p:spPr>
        <p:txBody>
          <a:bodyPr>
            <a:normAutofit/>
          </a:bodyPr>
          <a:lstStyle/>
          <a:p>
            <a:r>
              <a:rPr lang="sr-Cyrl-CS" smtClean="0"/>
              <a:t>Слободан пад</a:t>
            </a:r>
          </a:p>
          <a:p>
            <a:endParaRPr lang="sr-Cyrl-CS" sz="800" smtClean="0"/>
          </a:p>
          <a:p>
            <a:pPr lvl="1" algn="just"/>
            <a:r>
              <a:rPr lang="sr-Cyrl-CS" sz="2000" smtClean="0">
                <a:solidFill>
                  <a:schemeClr val="tx1"/>
                </a:solidFill>
              </a:rPr>
              <a:t>Мало тело, близу Земљине површине, пада са висине </a:t>
            </a:r>
            <a:r>
              <a:rPr lang="en-US" sz="2000" i="1" smtClean="0">
                <a:solidFill>
                  <a:schemeClr val="tx1"/>
                </a:solidFill>
              </a:rPr>
              <a:t>h</a:t>
            </a:r>
            <a:r>
              <a:rPr lang="en-US" sz="2000" smtClean="0">
                <a:solidFill>
                  <a:schemeClr val="tx1"/>
                </a:solidFill>
              </a:rPr>
              <a:t> </a:t>
            </a:r>
            <a:r>
              <a:rPr lang="sr-Cyrl-CS" sz="2000" smtClean="0">
                <a:solidFill>
                  <a:schemeClr val="tx1"/>
                </a:solidFill>
              </a:rPr>
              <a:t>са почетном брзином </a:t>
            </a:r>
            <a:r>
              <a:rPr lang="en-US" sz="2000" i="1" smtClean="0">
                <a:solidFill>
                  <a:schemeClr val="tx1"/>
                </a:solidFill>
              </a:rPr>
              <a:t>v</a:t>
            </a:r>
            <a:r>
              <a:rPr lang="en-US" sz="2000" i="1" baseline="-25000" smtClean="0">
                <a:solidFill>
                  <a:schemeClr val="tx1"/>
                </a:solidFill>
              </a:rPr>
              <a:t>0</a:t>
            </a:r>
            <a:r>
              <a:rPr lang="en-US" sz="2000" smtClean="0">
                <a:solidFill>
                  <a:schemeClr val="tx1"/>
                </a:solidFill>
              </a:rPr>
              <a:t>.</a:t>
            </a:r>
            <a:endParaRPr lang="sr-Cyrl-CS" sz="2000" smtClean="0">
              <a:solidFill>
                <a:schemeClr val="tx1"/>
              </a:solidFill>
            </a:endParaRPr>
          </a:p>
          <a:p>
            <a:pPr lvl="1" algn="just"/>
            <a:r>
              <a:rPr lang="sr-Cyrl-CS" sz="2000" smtClean="0">
                <a:solidFill>
                  <a:schemeClr val="tx1"/>
                </a:solidFill>
              </a:rPr>
              <a:t>Ако се </a:t>
            </a:r>
            <a:r>
              <a:rPr lang="sr-Cyrl-CS" sz="2000" i="1" smtClean="0">
                <a:solidFill>
                  <a:schemeClr val="tx1"/>
                </a:solidFill>
              </a:rPr>
              <a:t>х</a:t>
            </a:r>
            <a:r>
              <a:rPr lang="sr-Cyrl-CS" sz="2000" smtClean="0">
                <a:solidFill>
                  <a:schemeClr val="tx1"/>
                </a:solidFill>
              </a:rPr>
              <a:t> оса усмери навише дифе</a:t>
            </a:r>
            <a:r>
              <a:rPr lang="en-US" sz="2000" smtClean="0">
                <a:solidFill>
                  <a:schemeClr val="tx1"/>
                </a:solidFill>
              </a:rPr>
              <a:t>- </a:t>
            </a:r>
            <a:r>
              <a:rPr lang="sr-Cyrl-CS" sz="2000" smtClean="0">
                <a:solidFill>
                  <a:schemeClr val="tx1"/>
                </a:solidFill>
              </a:rPr>
              <a:t>ренцијалне једн</a:t>
            </a:r>
            <a:r>
              <a:rPr lang="en-US" sz="2000" smtClean="0">
                <a:solidFill>
                  <a:schemeClr val="tx1"/>
                </a:solidFill>
              </a:rPr>
              <a:t>a</a:t>
            </a:r>
            <a:r>
              <a:rPr lang="sr-Cyrl-CS" sz="2000" smtClean="0">
                <a:solidFill>
                  <a:schemeClr val="tx1"/>
                </a:solidFill>
              </a:rPr>
              <a:t>чине су:</a:t>
            </a:r>
          </a:p>
          <a:p>
            <a:pPr lvl="1"/>
            <a:endParaRPr lang="sr-Cyrl-CS" sz="2000" smtClean="0">
              <a:solidFill>
                <a:schemeClr val="tx1"/>
              </a:solidFill>
            </a:endParaRPr>
          </a:p>
          <a:p>
            <a:pPr lvl="1"/>
            <a:endParaRPr lang="sr-Cyrl-CS" sz="2000" smtClean="0">
              <a:solidFill>
                <a:schemeClr val="tx1"/>
              </a:solidFill>
            </a:endParaRPr>
          </a:p>
          <a:p>
            <a:pPr lvl="1"/>
            <a:endParaRPr lang="sr-Cyrl-CS" sz="2000" smtClean="0">
              <a:solidFill>
                <a:schemeClr val="tx1"/>
              </a:solidFill>
            </a:endParaRPr>
          </a:p>
          <a:p>
            <a:pPr lvl="1" algn="just"/>
            <a:r>
              <a:rPr lang="sr-Cyrl-CS" sz="2000" smtClean="0">
                <a:solidFill>
                  <a:schemeClr val="tx1"/>
                </a:solidFill>
              </a:rPr>
              <a:t>Дата једначина се решава при- меном функције </a:t>
            </a:r>
            <a:r>
              <a:rPr lang="en-US" sz="2000" smtClean="0">
                <a:solidFill>
                  <a:schemeClr val="tx1"/>
                </a:solidFill>
                <a:latin typeface="Courier New" pitchFamily="49" charset="0"/>
                <a:cs typeface="Courier New" pitchFamily="49" charset="0"/>
              </a:rPr>
              <a:t>DSolve</a:t>
            </a:r>
            <a:r>
              <a:rPr lang="sr-Cyrl-CS" sz="2000" smtClean="0">
                <a:solidFill>
                  <a:schemeClr val="tx1"/>
                </a:solidFill>
              </a:rPr>
              <a:t>.</a:t>
            </a:r>
          </a:p>
          <a:p>
            <a:pPr lvl="1"/>
            <a:endParaRPr lang="sr-Cyrl-CS" sz="2000" smtClean="0">
              <a:solidFill>
                <a:schemeClr val="tx1"/>
              </a:solidFill>
            </a:endParaRPr>
          </a:p>
          <a:p>
            <a:pPr lvl="1"/>
            <a:endParaRPr lang="en-US" sz="2000">
              <a:solidFill>
                <a:schemeClr val="tx1"/>
              </a:solidFill>
            </a:endParaRPr>
          </a:p>
        </p:txBody>
      </p:sp>
      <p:pic>
        <p:nvPicPr>
          <p:cNvPr id="4" name="Picture 3" descr="untitled9.bmp"/>
          <p:cNvPicPr>
            <a:picLocks noChangeAspect="1"/>
          </p:cNvPicPr>
          <p:nvPr/>
        </p:nvPicPr>
        <p:blipFill>
          <a:blip r:embed="rId2" cstate="print"/>
          <a:stretch>
            <a:fillRect/>
          </a:stretch>
        </p:blipFill>
        <p:spPr>
          <a:xfrm>
            <a:off x="1714480" y="4500570"/>
            <a:ext cx="2571768" cy="582979"/>
          </a:xfrm>
          <a:prstGeom prst="rect">
            <a:avLst/>
          </a:prstGeom>
        </p:spPr>
      </p:pic>
      <p:pic>
        <p:nvPicPr>
          <p:cNvPr id="5" name="Picture 4"/>
          <p:cNvPicPr/>
          <p:nvPr/>
        </p:nvPicPr>
        <p:blipFill>
          <a:blip r:embed="rId3"/>
          <a:srcRect/>
          <a:stretch>
            <a:fillRect/>
          </a:stretch>
        </p:blipFill>
        <p:spPr bwMode="auto">
          <a:xfrm>
            <a:off x="6124938" y="2571744"/>
            <a:ext cx="2090400" cy="3237001"/>
          </a:xfrm>
          <a:prstGeom prst="rect">
            <a:avLst/>
          </a:prstGeom>
          <a:ln>
            <a:noFill/>
          </a:ln>
          <a:effectLst>
            <a:outerShdw blurRad="190500" algn="tl" rotWithShape="0">
              <a:srgbClr val="000000">
                <a:alpha val="70000"/>
              </a:srgbClr>
            </a:outerShdw>
          </a:effectLst>
        </p:spPr>
      </p:pic>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645866"/>
          </a:xfrm>
        </p:spPr>
        <p:txBody>
          <a:bodyPr>
            <a:normAutofit/>
          </a:bodyPr>
          <a:lstStyle/>
          <a:p>
            <a:pPr>
              <a:buNone/>
            </a:pPr>
            <a:r>
              <a:rPr lang="en-US" sz="1600" smtClean="0">
                <a:latin typeface="Courier New" pitchFamily="49" charset="0"/>
                <a:cs typeface="Courier New" pitchFamily="49" charset="0"/>
              </a:rPr>
              <a:t> In[1] := sol = </a:t>
            </a:r>
          </a:p>
          <a:p>
            <a:pPr>
              <a:buNone/>
            </a:pPr>
            <a:r>
              <a:rPr lang="en-US" sz="1600" smtClean="0">
                <a:latin typeface="Courier New" pitchFamily="49" charset="0"/>
                <a:cs typeface="Courier New" pitchFamily="49" charset="0"/>
              </a:rPr>
              <a:t>           DSolve[{x'[t]== v[t], v'[t]== -g-(b/m)v[t],</a:t>
            </a:r>
          </a:p>
          <a:p>
            <a:pPr>
              <a:buNone/>
            </a:pPr>
            <a:r>
              <a:rPr lang="en-US" sz="1600" smtClean="0">
                <a:latin typeface="Courier New" pitchFamily="49" charset="0"/>
                <a:cs typeface="Courier New" pitchFamily="49" charset="0"/>
              </a:rPr>
              <a:t>            x[0]== h, v[0]== v0}, {x[t], y[t]}, t]//Expand</a:t>
            </a:r>
          </a:p>
          <a:p>
            <a:pPr>
              <a:buNone/>
            </a:pPr>
            <a:endParaRPr lang="en-US" sz="800" smtClean="0">
              <a:latin typeface="Courier New" pitchFamily="49" charset="0"/>
              <a:cs typeface="Courier New" pitchFamily="49" charset="0"/>
            </a:endParaRPr>
          </a:p>
          <a:p>
            <a:pPr>
              <a:buNone/>
            </a:pPr>
            <a:endParaRPr lang="sr-Cyrl-CS" sz="1600" smtClean="0">
              <a:latin typeface="Courier New" pitchFamily="49" charset="0"/>
              <a:cs typeface="Courier New" pitchFamily="49" charset="0"/>
            </a:endParaRPr>
          </a:p>
          <a:p>
            <a:pPr>
              <a:buNone/>
            </a:pPr>
            <a:r>
              <a:rPr lang="en-US" sz="1600" smtClean="0">
                <a:latin typeface="Courier New" pitchFamily="49" charset="0"/>
                <a:cs typeface="Courier New" pitchFamily="49" charset="0"/>
              </a:rPr>
              <a:t>Out[1]  = {{x[t] </a:t>
            </a:r>
            <a:r>
              <a:rPr lang="en-US" sz="1600" smtClean="0"/>
              <a:t>→                                                                                </a:t>
            </a:r>
            <a:r>
              <a:rPr lang="en-US" sz="1600" smtClean="0">
                <a:latin typeface="Courier New" pitchFamily="49" charset="0"/>
                <a:cs typeface="Courier New" pitchFamily="49" charset="0"/>
              </a:rPr>
              <a:t>,</a:t>
            </a:r>
          </a:p>
          <a:p>
            <a:pPr>
              <a:buNone/>
            </a:pPr>
            <a:endParaRPr lang="en-US" sz="1600" smtClean="0">
              <a:latin typeface="Courier New" pitchFamily="49" charset="0"/>
              <a:cs typeface="Courier New" pitchFamily="49" charset="0"/>
            </a:endParaRPr>
          </a:p>
          <a:p>
            <a:pPr>
              <a:buNone/>
            </a:pPr>
            <a:endParaRPr lang="en-US" sz="300" smtClean="0">
              <a:latin typeface="Courier New" pitchFamily="49" charset="0"/>
              <a:cs typeface="Courier New" pitchFamily="49" charset="0"/>
            </a:endParaRPr>
          </a:p>
          <a:p>
            <a:pPr>
              <a:buNone/>
            </a:pPr>
            <a:endParaRPr lang="en-US" sz="100" smtClean="0">
              <a:latin typeface="Courier New" pitchFamily="49" charset="0"/>
              <a:cs typeface="Courier New" pitchFamily="49" charset="0"/>
            </a:endParaRPr>
          </a:p>
          <a:p>
            <a:pPr>
              <a:buNone/>
            </a:pPr>
            <a:endParaRPr lang="en-US" sz="100" smtClean="0">
              <a:latin typeface="Courier New" pitchFamily="49" charset="0"/>
              <a:cs typeface="Courier New" pitchFamily="49" charset="0"/>
            </a:endParaRPr>
          </a:p>
          <a:p>
            <a:pPr>
              <a:buNone/>
            </a:pPr>
            <a:r>
              <a:rPr lang="en-US" sz="1600" smtClean="0">
                <a:latin typeface="Courier New" pitchFamily="49" charset="0"/>
                <a:cs typeface="Courier New" pitchFamily="49" charset="0"/>
              </a:rPr>
              <a:t>            v[t]</a:t>
            </a:r>
            <a:r>
              <a:rPr lang="en-US" sz="1600" smtClean="0"/>
              <a:t> →                                               </a:t>
            </a:r>
            <a:r>
              <a:rPr lang="en-US" sz="1600" smtClean="0">
                <a:latin typeface="Courier New" pitchFamily="49" charset="0"/>
                <a:cs typeface="Courier New" pitchFamily="49" charset="0"/>
              </a:rPr>
              <a:t>}}</a:t>
            </a:r>
            <a:endParaRPr lang="en-US" sz="1600" smtClean="0">
              <a:cs typeface="Courier New" pitchFamily="49" charset="0"/>
            </a:endParaRPr>
          </a:p>
          <a:p>
            <a:pPr>
              <a:buNone/>
            </a:pPr>
            <a:endParaRPr lang="en-US" sz="2000" smtClean="0">
              <a:cs typeface="Courier New" pitchFamily="49" charset="0"/>
            </a:endParaRPr>
          </a:p>
          <a:p>
            <a:pPr>
              <a:buNone/>
            </a:pPr>
            <a:endParaRPr lang="en-US" sz="2000" smtClean="0">
              <a:cs typeface="Courier New" pitchFamily="49" charset="0"/>
            </a:endParaRPr>
          </a:p>
          <a:p>
            <a:pPr>
              <a:buNone/>
            </a:pPr>
            <a:endParaRPr lang="en-US" sz="2000" smtClean="0">
              <a:cs typeface="Courier New" pitchFamily="49" charset="0"/>
            </a:endParaRPr>
          </a:p>
          <a:p>
            <a:pPr>
              <a:buNone/>
            </a:pPr>
            <a:r>
              <a:rPr lang="en-US" sz="1600" smtClean="0">
                <a:latin typeface="Courier New" pitchFamily="49" charset="0"/>
                <a:cs typeface="Courier New" pitchFamily="49" charset="0"/>
              </a:rPr>
              <a:t> </a:t>
            </a:r>
          </a:p>
          <a:p>
            <a:pPr>
              <a:buNone/>
            </a:pPr>
            <a:r>
              <a:rPr lang="en-US" sz="1600" smtClean="0">
                <a:latin typeface="Courier New" pitchFamily="49" charset="0"/>
                <a:cs typeface="Courier New" pitchFamily="49" charset="0"/>
              </a:rPr>
              <a:t> In[2] := sol[[1, 2]] /. bt/m → Infinity</a:t>
            </a:r>
          </a:p>
          <a:p>
            <a:pPr>
              <a:buNone/>
            </a:pPr>
            <a:endParaRPr lang="en-US" sz="800" smtClean="0">
              <a:latin typeface="Courier New" pitchFamily="49" charset="0"/>
              <a:cs typeface="Courier New" pitchFamily="49" charset="0"/>
            </a:endParaRPr>
          </a:p>
          <a:p>
            <a:pPr>
              <a:buNone/>
            </a:pPr>
            <a:r>
              <a:rPr lang="en-US" sz="1600" smtClean="0">
                <a:latin typeface="Courier New" pitchFamily="49" charset="0"/>
                <a:cs typeface="Courier New" pitchFamily="49" charset="0"/>
              </a:rPr>
              <a:t>Out[2]  = v[t] → </a:t>
            </a:r>
          </a:p>
        </p:txBody>
      </p:sp>
      <p:pic>
        <p:nvPicPr>
          <p:cNvPr id="4" name="Picture 3" descr="untitled10.bmp"/>
          <p:cNvPicPr>
            <a:picLocks noChangeAspect="1"/>
          </p:cNvPicPr>
          <p:nvPr/>
        </p:nvPicPr>
        <p:blipFill>
          <a:blip r:embed="rId2" cstate="print"/>
          <a:stretch>
            <a:fillRect/>
          </a:stretch>
        </p:blipFill>
        <p:spPr>
          <a:xfrm>
            <a:off x="3019524" y="1974539"/>
            <a:ext cx="3767054" cy="668643"/>
          </a:xfrm>
          <a:prstGeom prst="rect">
            <a:avLst/>
          </a:prstGeom>
        </p:spPr>
      </p:pic>
      <p:pic>
        <p:nvPicPr>
          <p:cNvPr id="5" name="Picture 4" descr="untitled11.bmp"/>
          <p:cNvPicPr>
            <a:picLocks noChangeAspect="1"/>
          </p:cNvPicPr>
          <p:nvPr/>
        </p:nvPicPr>
        <p:blipFill>
          <a:blip r:embed="rId3" cstate="print"/>
          <a:stretch>
            <a:fillRect/>
          </a:stretch>
        </p:blipFill>
        <p:spPr>
          <a:xfrm>
            <a:off x="3000364" y="2714620"/>
            <a:ext cx="2077106" cy="714380"/>
          </a:xfrm>
          <a:prstGeom prst="rect">
            <a:avLst/>
          </a:prstGeom>
        </p:spPr>
      </p:pic>
      <p:sp>
        <p:nvSpPr>
          <p:cNvPr id="6" name="Content Placeholder 2"/>
          <p:cNvSpPr txBox="1">
            <a:spLocks/>
          </p:cNvSpPr>
          <p:nvPr/>
        </p:nvSpPr>
        <p:spPr>
          <a:xfrm>
            <a:off x="500034" y="3675920"/>
            <a:ext cx="7572428" cy="681774"/>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tabLst/>
              <a:defRPr/>
            </a:pPr>
            <a:endParaRPr kumimoji="0" lang="sr-Cyrl-CS" sz="800" b="0" i="0" u="none" strike="noStrike" kern="1200" cap="none" spc="0" normalizeH="0" baseline="0" noProof="0" smtClean="0">
              <a:ln>
                <a:noFill/>
              </a:ln>
              <a:solidFill>
                <a:schemeClr val="tx1"/>
              </a:solidFill>
              <a:effectLst/>
              <a:uLnTx/>
              <a:uFillTx/>
              <a:latin typeface="+mn-lt"/>
              <a:ea typeface="+mn-ea"/>
              <a:cs typeface="+mn-cs"/>
            </a:endParaRPr>
          </a:p>
          <a:p>
            <a:pPr marL="658368" marR="0" lvl="1" indent="-246888" algn="just" defTabSz="914400" rtl="0" eaLnBrk="1" fontAlgn="auto" latinLnBrk="0" hangingPunct="1">
              <a:lnSpc>
                <a:spcPct val="100000"/>
              </a:lnSpc>
              <a:spcBef>
                <a:spcPts val="300"/>
              </a:spcBef>
              <a:spcAft>
                <a:spcPts val="0"/>
              </a:spcAft>
              <a:buClr>
                <a:schemeClr val="accent2"/>
              </a:buClr>
              <a:buSzTx/>
              <a:buFont typeface="Georgia"/>
              <a:buChar char="▫"/>
              <a:tabLst/>
              <a:defRPr/>
            </a:pPr>
            <a:r>
              <a:rPr lang="sr-Cyrl-CS" sz="2000" smtClean="0"/>
              <a:t>Коначна брзина се добија из услова </a:t>
            </a:r>
            <a:r>
              <a:rPr lang="en-US" sz="2000" i="1" smtClean="0"/>
              <a:t>bt/m &gt;&gt;</a:t>
            </a:r>
            <a:r>
              <a:rPr lang="sr-Cyrl-CS" sz="2000" smtClean="0"/>
              <a:t> </a:t>
            </a:r>
            <a:r>
              <a:rPr lang="en-US" sz="2000" smtClean="0"/>
              <a:t>1.</a:t>
            </a:r>
            <a:endParaRPr kumimoji="0" lang="sr-Cyrl-CS" sz="2000" b="0" i="0" u="none" strike="noStrike" kern="1200" cap="none" spc="0" normalizeH="0" baseline="0" noProof="0" smtClean="0">
              <a:ln>
                <a:noFill/>
              </a:ln>
              <a:solidFill>
                <a:schemeClr val="tx1"/>
              </a:solidFill>
              <a:effectLst/>
              <a:uLnTx/>
              <a:uFillTx/>
              <a:latin typeface="+mn-lt"/>
              <a:ea typeface="+mn-ea"/>
              <a:cs typeface="+mn-cs"/>
            </a:endParaRPr>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endParaRPr lang="en-US" sz="2000" smtClean="0"/>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endParaRPr kumimoji="0" lang="sr-Cyrl-CS" sz="1600" b="0" i="0" u="none" strike="noStrike" kern="1200" cap="none" spc="0" normalizeH="0" baseline="0" noProof="0" smtClean="0">
              <a:ln>
                <a:noFill/>
              </a:ln>
              <a:solidFill>
                <a:schemeClr val="tx1"/>
              </a:solidFill>
              <a:effectLst/>
              <a:uLnTx/>
              <a:uFillTx/>
              <a:latin typeface="+mn-lt"/>
              <a:ea typeface="+mn-ea"/>
              <a:cs typeface="+mn-cs"/>
            </a:endParaRPr>
          </a:p>
        </p:txBody>
      </p:sp>
      <p:pic>
        <p:nvPicPr>
          <p:cNvPr id="7" name="Picture 6" descr="untitled12.bmp"/>
          <p:cNvPicPr>
            <a:picLocks noChangeAspect="1"/>
          </p:cNvPicPr>
          <p:nvPr/>
        </p:nvPicPr>
        <p:blipFill>
          <a:blip r:embed="rId4" cstate="print"/>
          <a:stretch>
            <a:fillRect/>
          </a:stretch>
        </p:blipFill>
        <p:spPr>
          <a:xfrm>
            <a:off x="2714612" y="4929198"/>
            <a:ext cx="334499" cy="481004"/>
          </a:xfrm>
          <a:prstGeom prst="rect">
            <a:avLst/>
          </a:prstGeom>
        </p:spPr>
      </p:pic>
      <p:sp>
        <p:nvSpPr>
          <p:cNvPr id="8" name="Content Placeholder 2"/>
          <p:cNvSpPr txBox="1">
            <a:spLocks/>
          </p:cNvSpPr>
          <p:nvPr/>
        </p:nvSpPr>
        <p:spPr>
          <a:xfrm>
            <a:off x="500034" y="5429264"/>
            <a:ext cx="8001056" cy="1143008"/>
          </a:xfrm>
          <a:prstGeom prst="rect">
            <a:avLst/>
          </a:prstGeom>
        </p:spPr>
        <p:txBody>
          <a:bodyPr vert="horz">
            <a:normAutofit lnSpcReduction="10000"/>
          </a:bodyPr>
          <a:lstStyle/>
          <a:p>
            <a:pPr marL="365760" marR="0" lvl="0" indent="-256032" algn="l" defTabSz="914400" rtl="0" eaLnBrk="1" fontAlgn="auto" latinLnBrk="0" hangingPunct="1">
              <a:lnSpc>
                <a:spcPct val="100000"/>
              </a:lnSpc>
              <a:spcBef>
                <a:spcPts val="300"/>
              </a:spcBef>
              <a:spcAft>
                <a:spcPts val="0"/>
              </a:spcAft>
              <a:buClr>
                <a:schemeClr val="accent3"/>
              </a:buClr>
              <a:buSzTx/>
              <a:tabLst/>
              <a:defRPr/>
            </a:pPr>
            <a:endParaRPr kumimoji="0" lang="sr-Cyrl-CS" sz="800" b="0" i="0" u="none" strike="noStrike" kern="1200" cap="none" spc="0" normalizeH="0" baseline="0" noProof="0" smtClean="0">
              <a:ln>
                <a:noFill/>
              </a:ln>
              <a:solidFill>
                <a:schemeClr val="tx1"/>
              </a:solidFill>
              <a:effectLst/>
              <a:uLnTx/>
              <a:uFillTx/>
              <a:latin typeface="+mn-lt"/>
              <a:ea typeface="+mn-ea"/>
              <a:cs typeface="+mn-cs"/>
            </a:endParaRPr>
          </a:p>
          <a:p>
            <a:pPr marL="658368" lvl="1" indent="-246888" algn="just">
              <a:spcBef>
                <a:spcPts val="300"/>
              </a:spcBef>
              <a:buClr>
                <a:schemeClr val="accent2"/>
              </a:buClr>
              <a:buFont typeface="Georgia"/>
              <a:buChar char="▫"/>
            </a:pPr>
            <a:r>
              <a:rPr lang="sr-Cyrl-CS" sz="2000" smtClean="0"/>
              <a:t>Одавде се јасно види да свако тело има своју коначну брзину, која зависи од масе и његових димензија, што јасно показује фактор </a:t>
            </a:r>
            <a:r>
              <a:rPr lang="en-US" sz="2000" i="1" smtClean="0"/>
              <a:t>b</a:t>
            </a:r>
            <a:r>
              <a:rPr lang="sr-Cyrl-CS" sz="2000" smtClean="0"/>
              <a:t>.</a:t>
            </a:r>
            <a:endParaRPr kumimoji="0" lang="sr-Cyrl-CS" sz="20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0720"/>
            <a:ext cx="8229600" cy="5574428"/>
          </a:xfrm>
        </p:spPr>
        <p:txBody>
          <a:bodyPr>
            <a:normAutofit/>
          </a:bodyPr>
          <a:lstStyle/>
          <a:p>
            <a:pPr lvl="1" algn="just"/>
            <a:r>
              <a:rPr lang="sr-Cyrl-CS" sz="2000" smtClean="0">
                <a:solidFill>
                  <a:schemeClr val="tx1"/>
                </a:solidFill>
              </a:rPr>
              <a:t>Брзина као функција од времена може се одредити у систему где је јединица за време </a:t>
            </a:r>
            <a:r>
              <a:rPr lang="en-US" sz="2000" i="1" smtClean="0">
                <a:solidFill>
                  <a:schemeClr val="tx1"/>
                </a:solidFill>
              </a:rPr>
              <a:t>m/b</a:t>
            </a:r>
            <a:r>
              <a:rPr lang="en-US" sz="2000" smtClean="0">
                <a:solidFill>
                  <a:schemeClr val="tx1"/>
                </a:solidFill>
              </a:rPr>
              <a:t>, </a:t>
            </a:r>
            <a:r>
              <a:rPr lang="sr-Cyrl-CS" sz="2000" smtClean="0">
                <a:solidFill>
                  <a:schemeClr val="tx1"/>
                </a:solidFill>
              </a:rPr>
              <a:t>а јединица за брзину </a:t>
            </a:r>
            <a:r>
              <a:rPr lang="en-US" sz="2000" i="1" smtClean="0">
                <a:solidFill>
                  <a:schemeClr val="tx1"/>
                </a:solidFill>
              </a:rPr>
              <a:t>gm/b</a:t>
            </a:r>
            <a:r>
              <a:rPr lang="sr-Cyrl-CS" sz="2000" smtClean="0">
                <a:solidFill>
                  <a:schemeClr val="tx1"/>
                </a:solidFill>
              </a:rPr>
              <a:t>.</a:t>
            </a:r>
            <a:endParaRPr lang="en-US" sz="2000" smtClean="0">
              <a:solidFill>
                <a:schemeClr val="tx1"/>
              </a:solidFill>
            </a:endParaRPr>
          </a:p>
          <a:p>
            <a:pPr lvl="1" algn="just">
              <a:buNone/>
            </a:pPr>
            <a:endParaRPr lang="en-US" sz="2000" smtClean="0">
              <a:solidFill>
                <a:schemeClr val="tx1"/>
              </a:solidFill>
            </a:endParaRPr>
          </a:p>
          <a:p>
            <a:pPr algn="just">
              <a:buNone/>
            </a:pPr>
            <a:r>
              <a:rPr lang="en-US" sz="1600" smtClean="0">
                <a:latin typeface="Courier New" pitchFamily="49" charset="0"/>
                <a:cs typeface="Courier New" pitchFamily="49" charset="0"/>
              </a:rPr>
              <a:t> </a:t>
            </a:r>
            <a:r>
              <a:rPr lang="en-US" sz="1600" smtClean="0">
                <a:solidFill>
                  <a:schemeClr val="tx1"/>
                </a:solidFill>
                <a:latin typeface="Courier New" pitchFamily="49" charset="0"/>
                <a:cs typeface="Courier New" pitchFamily="49" charset="0"/>
              </a:rPr>
              <a:t>In[3] := v[t_] = sol[[1, 2, 2]]//.{gm/b → 1, b/m → 1}</a:t>
            </a:r>
          </a:p>
          <a:p>
            <a:pPr algn="just">
              <a:buNone/>
            </a:pPr>
            <a:endParaRPr lang="en-US" sz="800" smtClean="0">
              <a:solidFill>
                <a:schemeClr val="tx1"/>
              </a:solidFill>
              <a:latin typeface="Courier New" pitchFamily="49" charset="0"/>
              <a:cs typeface="Courier New" pitchFamily="49" charset="0"/>
            </a:endParaRPr>
          </a:p>
          <a:p>
            <a:pPr algn="just">
              <a:buNone/>
            </a:pPr>
            <a:r>
              <a:rPr lang="en-US" sz="1600" smtClean="0">
                <a:latin typeface="Courier New" pitchFamily="49" charset="0"/>
                <a:cs typeface="Courier New" pitchFamily="49" charset="0"/>
              </a:rPr>
              <a:t>Out[3]  = </a:t>
            </a:r>
          </a:p>
          <a:p>
            <a:pPr lvl="1" algn="just">
              <a:buNone/>
            </a:pPr>
            <a:endParaRPr lang="en-US" sz="1600" smtClean="0">
              <a:solidFill>
                <a:schemeClr val="tx1"/>
              </a:solidFill>
              <a:latin typeface="Courier New" pitchFamily="49" charset="0"/>
              <a:cs typeface="Courier New" pitchFamily="49" charset="0"/>
            </a:endParaRPr>
          </a:p>
          <a:p>
            <a:pPr lvl="1" algn="just">
              <a:buNone/>
            </a:pPr>
            <a:endParaRPr lang="en-US" sz="1600" smtClean="0">
              <a:solidFill>
                <a:schemeClr val="tx1"/>
              </a:solidFill>
              <a:latin typeface="Courier New" pitchFamily="49" charset="0"/>
              <a:cs typeface="Courier New" pitchFamily="49" charset="0"/>
            </a:endParaRPr>
          </a:p>
          <a:p>
            <a:pPr lvl="1" algn="just">
              <a:buNone/>
            </a:pPr>
            <a:endParaRPr lang="en-US" sz="1600" smtClean="0">
              <a:solidFill>
                <a:schemeClr val="tx1"/>
              </a:solidFill>
              <a:latin typeface="Courier New" pitchFamily="49" charset="0"/>
              <a:cs typeface="Courier New" pitchFamily="49" charset="0"/>
            </a:endParaRPr>
          </a:p>
          <a:p>
            <a:pPr lvl="1" algn="just">
              <a:buNone/>
            </a:pPr>
            <a:endParaRPr lang="en-US" sz="1600" smtClean="0">
              <a:solidFill>
                <a:schemeClr val="tx1"/>
              </a:solidFill>
              <a:latin typeface="Courier New" pitchFamily="49" charset="0"/>
              <a:cs typeface="Courier New" pitchFamily="49" charset="0"/>
            </a:endParaRPr>
          </a:p>
          <a:p>
            <a:pPr lvl="1" algn="just">
              <a:buNone/>
            </a:pPr>
            <a:endParaRPr lang="en-US" sz="800" smtClean="0">
              <a:solidFill>
                <a:schemeClr val="tx1"/>
              </a:solidFill>
              <a:latin typeface="Courier New" pitchFamily="49" charset="0"/>
              <a:cs typeface="Courier New" pitchFamily="49" charset="0"/>
            </a:endParaRPr>
          </a:p>
          <a:p>
            <a:pPr lvl="1" algn="just">
              <a:buNone/>
            </a:pPr>
            <a:endParaRPr lang="en-US" sz="800" smtClean="0">
              <a:solidFill>
                <a:schemeClr val="tx1"/>
              </a:solidFill>
              <a:latin typeface="Courier New" pitchFamily="49" charset="0"/>
              <a:cs typeface="Courier New" pitchFamily="49" charset="0"/>
            </a:endParaRPr>
          </a:p>
          <a:p>
            <a:pPr>
              <a:buNone/>
            </a:pPr>
            <a:r>
              <a:rPr lang="en-US" sz="1600" smtClean="0">
                <a:latin typeface="Courier New" pitchFamily="49" charset="0"/>
                <a:cs typeface="Courier New" pitchFamily="49" charset="0"/>
              </a:rPr>
              <a:t> In[4] := Plot[{Abs[v[t]]/.v0 → -3, Abs[v[t]]/.v0 → -0.6,</a:t>
            </a:r>
          </a:p>
          <a:p>
            <a:pPr>
              <a:buNone/>
            </a:pPr>
            <a:r>
              <a:rPr lang="en-US" sz="1600" smtClean="0">
                <a:latin typeface="Courier New" pitchFamily="49" charset="0"/>
                <a:cs typeface="Courier New" pitchFamily="49" charset="0"/>
              </a:rPr>
              <a:t>           Abs[v[t]]/.v0 → 0,</a:t>
            </a:r>
            <a:r>
              <a:rPr lang="sr-Cyrl-CS" sz="1600" smtClean="0">
                <a:latin typeface="Courier New" pitchFamily="49" charset="0"/>
                <a:cs typeface="Courier New" pitchFamily="49" charset="0"/>
              </a:rPr>
              <a:t> 1</a:t>
            </a:r>
            <a:r>
              <a:rPr lang="en-US" sz="1600" smtClean="0">
                <a:latin typeface="Courier New" pitchFamily="49" charset="0"/>
                <a:cs typeface="Courier New" pitchFamily="49" charset="0"/>
              </a:rPr>
              <a:t>}, {t, 0, 3.5},</a:t>
            </a:r>
          </a:p>
          <a:p>
            <a:pPr>
              <a:buNone/>
            </a:pPr>
            <a:r>
              <a:rPr lang="en-US" sz="1600" smtClean="0">
                <a:latin typeface="Courier New" pitchFamily="49" charset="0"/>
                <a:cs typeface="Courier New" pitchFamily="49" charset="0"/>
              </a:rPr>
              <a:t>          PlotStyle → {{}, {}, {}, {Dashing[{0.02}]}},</a:t>
            </a:r>
          </a:p>
          <a:p>
            <a:pPr>
              <a:buNone/>
            </a:pPr>
            <a:r>
              <a:rPr lang="en-US" sz="1600" smtClean="0">
                <a:latin typeface="Courier New" pitchFamily="49" charset="0"/>
                <a:cs typeface="Courier New" pitchFamily="49" charset="0"/>
              </a:rPr>
              <a:t>           PlotRange → All, Frame → True,</a:t>
            </a:r>
          </a:p>
          <a:p>
            <a:pPr>
              <a:buNone/>
            </a:pPr>
            <a:r>
              <a:rPr lang="en-US" sz="1600" smtClean="0">
                <a:latin typeface="Courier New" pitchFamily="49" charset="0"/>
                <a:cs typeface="Courier New" pitchFamily="49" charset="0"/>
              </a:rPr>
              <a:t>           FrameLabel → {"t (m/b)", "v (gm/b)"}</a:t>
            </a:r>
          </a:p>
          <a:p>
            <a:pPr>
              <a:buNone/>
            </a:pPr>
            <a:r>
              <a:rPr lang="en-US" sz="1600" smtClean="0">
                <a:latin typeface="Courier New" pitchFamily="49" charset="0"/>
                <a:cs typeface="Courier New" pitchFamily="49" charset="0"/>
              </a:rPr>
              <a:t>           LabelStyle → {FontSize → 14}]</a:t>
            </a:r>
          </a:p>
          <a:p>
            <a:pPr algn="just">
              <a:buNone/>
            </a:pPr>
            <a:endParaRPr lang="en-US" sz="1800" smtClean="0">
              <a:solidFill>
                <a:schemeClr val="tx1"/>
              </a:solidFill>
              <a:latin typeface="Courier New" pitchFamily="49" charset="0"/>
              <a:cs typeface="Courier New" pitchFamily="49" charset="0"/>
            </a:endParaRPr>
          </a:p>
          <a:p>
            <a:pPr lvl="1"/>
            <a:endParaRPr lang="en-US" sz="1800"/>
          </a:p>
        </p:txBody>
      </p:sp>
      <p:pic>
        <p:nvPicPr>
          <p:cNvPr id="4" name="Picture 3" descr="untitled13.bmp"/>
          <p:cNvPicPr>
            <a:picLocks noChangeAspect="1"/>
          </p:cNvPicPr>
          <p:nvPr/>
        </p:nvPicPr>
        <p:blipFill>
          <a:blip r:embed="rId2" cstate="print"/>
          <a:stretch>
            <a:fillRect/>
          </a:stretch>
        </p:blipFill>
        <p:spPr>
          <a:xfrm>
            <a:off x="1857356" y="2571744"/>
            <a:ext cx="1428760" cy="315735"/>
          </a:xfrm>
          <a:prstGeom prst="rect">
            <a:avLst/>
          </a:prstGeom>
        </p:spPr>
      </p:pic>
      <p:sp>
        <p:nvSpPr>
          <p:cNvPr id="5" name="Content Placeholder 2"/>
          <p:cNvSpPr txBox="1">
            <a:spLocks/>
          </p:cNvSpPr>
          <p:nvPr/>
        </p:nvSpPr>
        <p:spPr>
          <a:xfrm>
            <a:off x="500034" y="2928934"/>
            <a:ext cx="8143932" cy="1643074"/>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tabLst/>
              <a:defRPr/>
            </a:pPr>
            <a:endParaRPr kumimoji="0" lang="sr-Cyrl-CS" sz="800" b="0" i="0" u="none" strike="noStrike" kern="1200" cap="none" spc="0" normalizeH="0" baseline="0" noProof="0" smtClean="0">
              <a:ln>
                <a:noFill/>
              </a:ln>
              <a:solidFill>
                <a:schemeClr val="tx1"/>
              </a:solidFill>
              <a:effectLst/>
              <a:uLnTx/>
              <a:uFillTx/>
              <a:latin typeface="+mn-lt"/>
              <a:ea typeface="+mn-ea"/>
              <a:cs typeface="+mn-cs"/>
            </a:endParaRPr>
          </a:p>
          <a:p>
            <a:pPr marL="658368" lvl="1" indent="-246888" algn="just">
              <a:spcBef>
                <a:spcPts val="300"/>
              </a:spcBef>
              <a:buClr>
                <a:schemeClr val="accent2"/>
              </a:buClr>
              <a:buFont typeface="Georgia"/>
              <a:buChar char="▫"/>
            </a:pPr>
            <a:r>
              <a:rPr lang="sr-Cyrl-CS" sz="2000" smtClean="0"/>
              <a:t>Сада се цртају графици </a:t>
            </a:r>
            <a:r>
              <a:rPr lang="en-US" sz="2000" i="1" smtClean="0"/>
              <a:t>v</a:t>
            </a:r>
            <a:r>
              <a:rPr lang="en-US" sz="2000" smtClean="0"/>
              <a:t>(</a:t>
            </a:r>
            <a:r>
              <a:rPr lang="en-US" sz="2000" i="1" smtClean="0"/>
              <a:t>t</a:t>
            </a:r>
            <a:r>
              <a:rPr lang="en-US" sz="2000" smtClean="0"/>
              <a:t>)</a:t>
            </a:r>
            <a:r>
              <a:rPr lang="sr-Cyrl-CS" sz="2000" smtClean="0"/>
              <a:t> за три карактеристичне вредности почетне брзине тела: </a:t>
            </a:r>
            <a:r>
              <a:rPr lang="en-US" sz="2000" i="1" smtClean="0"/>
              <a:t>v</a:t>
            </a:r>
            <a:r>
              <a:rPr lang="en-US" sz="2000" i="1" baseline="-25000" smtClean="0"/>
              <a:t>0</a:t>
            </a:r>
            <a:r>
              <a:rPr lang="sr-Cyrl-CS" sz="2000" smtClean="0"/>
              <a:t>=</a:t>
            </a:r>
            <a:r>
              <a:rPr lang="en-US" sz="2000" smtClean="0"/>
              <a:t>–</a:t>
            </a:r>
            <a:r>
              <a:rPr lang="sr-Cyrl-CS" sz="2000" smtClean="0"/>
              <a:t>3, </a:t>
            </a:r>
            <a:r>
              <a:rPr lang="en-US" sz="2000" i="1" smtClean="0"/>
              <a:t>v</a:t>
            </a:r>
            <a:r>
              <a:rPr lang="en-US" sz="2000" i="1" baseline="-25000" smtClean="0"/>
              <a:t>0</a:t>
            </a:r>
            <a:r>
              <a:rPr lang="sr-Cyrl-CS" sz="2000" smtClean="0"/>
              <a:t>=</a:t>
            </a:r>
            <a:r>
              <a:rPr lang="en-US" sz="2000" smtClean="0"/>
              <a:t>–</a:t>
            </a:r>
            <a:r>
              <a:rPr lang="sr-Cyrl-CS" sz="2000" smtClean="0"/>
              <a:t>0,</a:t>
            </a:r>
            <a:r>
              <a:rPr lang="en-US" sz="2000" smtClean="0"/>
              <a:t>6</a:t>
            </a:r>
            <a:r>
              <a:rPr lang="sr-Cyrl-CS" sz="2000" smtClean="0"/>
              <a:t> и </a:t>
            </a:r>
            <a:r>
              <a:rPr lang="en-US" sz="2000" i="1" smtClean="0"/>
              <a:t>v</a:t>
            </a:r>
            <a:r>
              <a:rPr lang="en-US" sz="2000" i="1" baseline="-25000" smtClean="0"/>
              <a:t>0</a:t>
            </a:r>
            <a:r>
              <a:rPr lang="sr-Cyrl-CS" sz="2000" smtClean="0"/>
              <a:t>=0. Брзине су негативне због усмерености </a:t>
            </a:r>
            <a:r>
              <a:rPr lang="sr-Cyrl-CS" sz="2000" i="1" smtClean="0"/>
              <a:t>х</a:t>
            </a:r>
            <a:r>
              <a:rPr lang="sr-Cyrl-CS" sz="2000" smtClean="0"/>
              <a:t> осе.</a:t>
            </a:r>
            <a:endParaRPr lang="en-US" sz="2000" smtClean="0"/>
          </a:p>
          <a:p>
            <a:pPr marL="658368" marR="0" lvl="1" indent="-246888" algn="l" defTabSz="914400" rtl="0" eaLnBrk="1" fontAlgn="auto" latinLnBrk="0" hangingPunct="1">
              <a:lnSpc>
                <a:spcPct val="100000"/>
              </a:lnSpc>
              <a:spcBef>
                <a:spcPts val="300"/>
              </a:spcBef>
              <a:spcAft>
                <a:spcPts val="0"/>
              </a:spcAft>
              <a:buClr>
                <a:schemeClr val="accent2"/>
              </a:buClr>
              <a:buSzTx/>
              <a:buFont typeface="Georgia"/>
              <a:buChar char="▫"/>
              <a:tabLst/>
              <a:defRPr/>
            </a:pPr>
            <a:endParaRPr kumimoji="0" lang="sr-Cyrl-CS" sz="16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645866"/>
          </a:xfrm>
        </p:spPr>
        <p:txBody>
          <a:bodyPr>
            <a:normAutofit/>
          </a:bodyPr>
          <a:lstStyle/>
          <a:p>
            <a:pPr>
              <a:buNone/>
            </a:pPr>
            <a:endParaRPr lang="en-US" sz="1600" smtClean="0"/>
          </a:p>
          <a:p>
            <a:pPr>
              <a:buNone/>
            </a:pPr>
            <a:endParaRPr lang="en-US" sz="1600" smtClean="0"/>
          </a:p>
          <a:p>
            <a:pPr>
              <a:buNone/>
            </a:pPr>
            <a:endParaRPr lang="en-US" sz="1600" smtClean="0"/>
          </a:p>
          <a:p>
            <a:pPr>
              <a:buNone/>
            </a:pPr>
            <a:endParaRPr lang="en-US" sz="1600" smtClean="0"/>
          </a:p>
          <a:p>
            <a:pPr>
              <a:buNone/>
            </a:pPr>
            <a:endParaRPr lang="en-US" sz="1600" smtClean="0"/>
          </a:p>
          <a:p>
            <a:pPr>
              <a:buNone/>
            </a:pPr>
            <a:endParaRPr lang="en-US" sz="1600" smtClean="0"/>
          </a:p>
          <a:p>
            <a:pPr>
              <a:buNone/>
            </a:pPr>
            <a:r>
              <a:rPr lang="en-US" sz="1600" smtClean="0">
                <a:latin typeface="Courier New" pitchFamily="49" charset="0"/>
                <a:cs typeface="Courier New" pitchFamily="49" charset="0"/>
              </a:rPr>
              <a:t>Out[4]  = </a:t>
            </a:r>
            <a:endParaRPr lang="en-US" sz="1600">
              <a:latin typeface="Courier New" pitchFamily="49" charset="0"/>
              <a:cs typeface="Courier New" pitchFamily="49" charset="0"/>
            </a:endParaRPr>
          </a:p>
        </p:txBody>
      </p:sp>
      <p:pic>
        <p:nvPicPr>
          <p:cNvPr id="4" name="Picture 3"/>
          <p:cNvPicPr/>
          <p:nvPr/>
        </p:nvPicPr>
        <p:blipFill>
          <a:blip r:embed="rId2"/>
          <a:srcRect/>
          <a:stretch>
            <a:fillRect/>
          </a:stretch>
        </p:blipFill>
        <p:spPr bwMode="auto">
          <a:xfrm>
            <a:off x="2000232" y="1214422"/>
            <a:ext cx="4929222" cy="3143272"/>
          </a:xfrm>
          <a:prstGeom prst="rect">
            <a:avLst/>
          </a:prstGeom>
          <a:noFill/>
          <a:ln w="9525">
            <a:noFill/>
            <a:miter lim="800000"/>
            <a:headEnd/>
            <a:tailEnd/>
          </a:ln>
        </p:spPr>
      </p:pic>
      <p:sp>
        <p:nvSpPr>
          <p:cNvPr id="5" name="Content Placeholder 2"/>
          <p:cNvSpPr txBox="1">
            <a:spLocks/>
          </p:cNvSpPr>
          <p:nvPr/>
        </p:nvSpPr>
        <p:spPr>
          <a:xfrm>
            <a:off x="500034" y="4572008"/>
            <a:ext cx="7572428" cy="1643074"/>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tabLst/>
              <a:defRPr/>
            </a:pPr>
            <a:endParaRPr kumimoji="0" lang="sr-Cyrl-CS" sz="800" b="0" i="0" u="none" strike="noStrike" kern="1200" cap="none" spc="0" normalizeH="0" baseline="0" noProof="0" smtClean="0">
              <a:ln>
                <a:noFill/>
              </a:ln>
              <a:solidFill>
                <a:schemeClr val="tx1"/>
              </a:solidFill>
              <a:effectLst/>
              <a:uLnTx/>
              <a:uFillTx/>
              <a:latin typeface="+mn-lt"/>
              <a:ea typeface="+mn-ea"/>
              <a:cs typeface="+mn-cs"/>
            </a:endParaRPr>
          </a:p>
          <a:p>
            <a:pPr marL="658368" lvl="1" indent="-246888" algn="just">
              <a:spcBef>
                <a:spcPts val="300"/>
              </a:spcBef>
              <a:buClr>
                <a:schemeClr val="accent2"/>
              </a:buClr>
              <a:buFont typeface="Georgia"/>
              <a:buChar char="▫"/>
            </a:pPr>
            <a:r>
              <a:rPr lang="sr-Cyrl-CS" sz="2000" smtClean="0"/>
              <a:t>Две доње криве показују да се брзина тела повећава, и да после извесног времена достиже максималну вре</a:t>
            </a:r>
            <a:r>
              <a:rPr lang="en-US" sz="2000" smtClean="0"/>
              <a:t>- </a:t>
            </a:r>
            <a:r>
              <a:rPr lang="sr-Cyrl-CS" sz="2000" smtClean="0"/>
              <a:t>дност. Горња крива показује да тело које пада, заправо успорава, </a:t>
            </a:r>
            <a:r>
              <a:rPr lang="en-US" sz="2000" smtClean="0"/>
              <a:t> </a:t>
            </a:r>
            <a:r>
              <a:rPr lang="sr-Cyrl-CS" sz="2000" smtClean="0"/>
              <a:t>јер је почетна брзина већа од коначне. </a:t>
            </a:r>
            <a:endParaRPr kumimoji="0" lang="sr-Cyrl-CS" sz="20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502990"/>
          </a:xfrm>
        </p:spPr>
        <p:txBody>
          <a:bodyPr/>
          <a:lstStyle/>
          <a:p>
            <a:r>
              <a:rPr lang="sr-Cyrl-CS" smtClean="0"/>
              <a:t>Коси хитац</a:t>
            </a:r>
            <a:endParaRPr lang="en-US" smtClean="0"/>
          </a:p>
          <a:p>
            <a:endParaRPr lang="en-US" sz="800" smtClean="0"/>
          </a:p>
          <a:p>
            <a:pPr lvl="1" algn="just"/>
            <a:r>
              <a:rPr lang="sr-Cyrl-CS" sz="2000" smtClean="0">
                <a:solidFill>
                  <a:schemeClr val="tx1"/>
                </a:solidFill>
              </a:rPr>
              <a:t>У тренутку </a:t>
            </a:r>
            <a:r>
              <a:rPr lang="en-US" sz="2000" i="1" smtClean="0">
                <a:solidFill>
                  <a:schemeClr val="tx1"/>
                </a:solidFill>
              </a:rPr>
              <a:t>t</a:t>
            </a:r>
            <a:r>
              <a:rPr lang="sr-Cyrl-CS" sz="2000" smtClean="0">
                <a:solidFill>
                  <a:schemeClr val="tx1"/>
                </a:solidFill>
              </a:rPr>
              <a:t> = 0 тело масе </a:t>
            </a:r>
            <a:r>
              <a:rPr lang="en-US" sz="2000" i="1" smtClean="0">
                <a:solidFill>
                  <a:schemeClr val="tx1"/>
                </a:solidFill>
              </a:rPr>
              <a:t>m</a:t>
            </a:r>
            <a:r>
              <a:rPr lang="sr-Cyrl-CS" sz="2000" smtClean="0">
                <a:solidFill>
                  <a:schemeClr val="tx1"/>
                </a:solidFill>
              </a:rPr>
              <a:t>, приближно сферног облика (лопта), налази се у координатном почетку. Вектор почетне брзине </a:t>
            </a:r>
            <a:r>
              <a:rPr lang="en-US" sz="2000" i="1" smtClean="0">
                <a:solidFill>
                  <a:schemeClr val="tx1"/>
                </a:solidFill>
              </a:rPr>
              <a:t>v</a:t>
            </a:r>
            <a:r>
              <a:rPr lang="en-US" sz="2000" i="1" baseline="-25000" smtClean="0">
                <a:solidFill>
                  <a:schemeClr val="tx1"/>
                </a:solidFill>
              </a:rPr>
              <a:t>0</a:t>
            </a:r>
            <a:r>
              <a:rPr lang="sr-Cyrl-CS" sz="2000" smtClean="0">
                <a:solidFill>
                  <a:schemeClr val="tx1"/>
                </a:solidFill>
              </a:rPr>
              <a:t> заклапа са хоризонталом угао </a:t>
            </a:r>
            <a:r>
              <a:rPr lang="sr-Cyrl-CS" sz="2000" i="1" smtClean="0">
                <a:solidFill>
                  <a:schemeClr val="tx1"/>
                </a:solidFill>
              </a:rPr>
              <a:t>α</a:t>
            </a:r>
            <a:r>
              <a:rPr lang="sr-Cyrl-CS" sz="2000" smtClean="0">
                <a:solidFill>
                  <a:schemeClr val="tx1"/>
                </a:solidFill>
              </a:rPr>
              <a:t>. </a:t>
            </a:r>
            <a:endParaRPr lang="en-US" sz="2000" smtClean="0">
              <a:solidFill>
                <a:schemeClr val="tx1"/>
              </a:solidFill>
            </a:endParaRPr>
          </a:p>
          <a:p>
            <a:pPr lvl="1" algn="just"/>
            <a:endParaRPr lang="en-US" sz="800" smtClean="0">
              <a:solidFill>
                <a:schemeClr val="tx1"/>
              </a:solidFill>
            </a:endParaRPr>
          </a:p>
          <a:p>
            <a:pPr lvl="1" algn="just"/>
            <a:r>
              <a:rPr lang="sr-Cyrl-CS" sz="2000" smtClean="0">
                <a:solidFill>
                  <a:schemeClr val="tx1"/>
                </a:solidFill>
              </a:rPr>
              <a:t>Најпре је потребно дефинисати почетне параметре и оне величине косог хица када је </a:t>
            </a:r>
            <a:r>
              <a:rPr lang="en-US" sz="2000" i="1" smtClean="0">
                <a:solidFill>
                  <a:schemeClr val="tx1"/>
                </a:solidFill>
              </a:rPr>
              <a:t>k</a:t>
            </a:r>
            <a:r>
              <a:rPr lang="en-US" sz="2000" smtClean="0">
                <a:solidFill>
                  <a:schemeClr val="tx1"/>
                </a:solidFill>
              </a:rPr>
              <a:t> =</a:t>
            </a:r>
            <a:r>
              <a:rPr lang="sr-Cyrl-CS" sz="2000" smtClean="0">
                <a:solidFill>
                  <a:schemeClr val="tx1"/>
                </a:solidFill>
              </a:rPr>
              <a:t> 0.</a:t>
            </a:r>
            <a:endParaRPr lang="en-US" sz="2000" smtClean="0">
              <a:solidFill>
                <a:schemeClr val="tx1"/>
              </a:solidFill>
            </a:endParaRPr>
          </a:p>
          <a:p>
            <a:pPr lvl="1" algn="just"/>
            <a:endParaRPr lang="en-US" sz="2000" smtClean="0">
              <a:solidFill>
                <a:schemeClr val="tx1"/>
              </a:solidFill>
            </a:endParaRPr>
          </a:p>
          <a:p>
            <a:pPr>
              <a:buNone/>
            </a:pPr>
            <a:r>
              <a:rPr lang="en-US" sz="1600" smtClean="0">
                <a:latin typeface="Courier New" pitchFamily="49" charset="0"/>
                <a:cs typeface="Courier New" pitchFamily="49" charset="0"/>
              </a:rPr>
              <a:t>  In[5] := g=9.81; k=0.0052; v0=40; α=60;</a:t>
            </a:r>
          </a:p>
          <a:p>
            <a:pPr>
              <a:buNone/>
            </a:pPr>
            <a:r>
              <a:rPr lang="en-US" sz="1600" smtClean="0">
                <a:latin typeface="Courier New" pitchFamily="49" charset="0"/>
                <a:cs typeface="Courier New" pitchFamily="49" charset="0"/>
              </a:rPr>
              <a:t>           vx0=v0 Cos[Pi α/180];</a:t>
            </a:r>
          </a:p>
          <a:p>
            <a:pPr>
              <a:buNone/>
            </a:pPr>
            <a:r>
              <a:rPr lang="en-US" sz="1600" smtClean="0">
                <a:latin typeface="Courier New" pitchFamily="49" charset="0"/>
                <a:cs typeface="Courier New" pitchFamily="49" charset="0"/>
              </a:rPr>
              <a:t>           vy0=v0 Sin[Pi α/180];</a:t>
            </a:r>
          </a:p>
          <a:p>
            <a:pPr>
              <a:buNone/>
            </a:pPr>
            <a:r>
              <a:rPr lang="sr-Cyrl-CS" sz="1600" smtClean="0">
                <a:latin typeface="Courier New" pitchFamily="49" charset="0"/>
                <a:cs typeface="Courier New" pitchFamily="49" charset="0"/>
              </a:rPr>
              <a:t> </a:t>
            </a:r>
            <a:endParaRPr lang="en-US" sz="1600" smtClean="0">
              <a:latin typeface="Courier New" pitchFamily="49" charset="0"/>
              <a:cs typeface="Courier New" pitchFamily="49" charset="0"/>
            </a:endParaRPr>
          </a:p>
          <a:p>
            <a:pPr>
              <a:buNone/>
            </a:pPr>
            <a:r>
              <a:rPr lang="sr-Cyrl-CS" sz="1600" smtClean="0">
                <a:latin typeface="Courier New" pitchFamily="49" charset="0"/>
                <a:cs typeface="Courier New" pitchFamily="49" charset="0"/>
              </a:rPr>
              <a:t>          </a:t>
            </a:r>
            <a:r>
              <a:rPr lang="en-US" sz="1600" smtClean="0">
                <a:latin typeface="Courier New" pitchFamily="49" charset="0"/>
                <a:cs typeface="Courier New" pitchFamily="49" charset="0"/>
              </a:rPr>
              <a:t> Xmax=2vx0 vy0/g;  (* domet za k=0 *)</a:t>
            </a:r>
          </a:p>
          <a:p>
            <a:pPr>
              <a:buNone/>
            </a:pPr>
            <a:r>
              <a:rPr lang="en-US" sz="1600" smtClean="0">
                <a:latin typeface="Courier New" pitchFamily="49" charset="0"/>
                <a:cs typeface="Courier New" pitchFamily="49" charset="0"/>
              </a:rPr>
              <a:t>           Ymax=vy0^2/(2g);  (* maksimalna visina za k=0 *)</a:t>
            </a:r>
          </a:p>
          <a:p>
            <a:pPr>
              <a:buNone/>
            </a:pPr>
            <a:r>
              <a:rPr lang="en-US" sz="1600" smtClean="0">
                <a:latin typeface="Courier New" pitchFamily="49" charset="0"/>
                <a:cs typeface="Courier New" pitchFamily="49" charset="0"/>
              </a:rPr>
              <a:t>           T=2vy0/g;         (* vreme leta za k=0 *)</a:t>
            </a:r>
          </a:p>
          <a:p>
            <a:pPr algn="just">
              <a:buNone/>
            </a:pPr>
            <a:endParaRPr lang="en-US" sz="1600" smtClean="0">
              <a:solidFill>
                <a:schemeClr val="tx1"/>
              </a:solidFill>
              <a:latin typeface="Courier New" pitchFamily="49" charset="0"/>
              <a:cs typeface="Courier New" pitchFamily="49" charset="0"/>
            </a:endParaRPr>
          </a:p>
        </p:txBody>
      </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574428"/>
          </a:xfrm>
        </p:spPr>
        <p:txBody>
          <a:bodyPr>
            <a:normAutofit/>
          </a:bodyPr>
          <a:lstStyle/>
          <a:p>
            <a:pPr lvl="1" algn="just"/>
            <a:r>
              <a:rPr lang="sr-Cyrl-CS" sz="2000" smtClean="0">
                <a:solidFill>
                  <a:schemeClr val="tx1"/>
                </a:solidFill>
              </a:rPr>
              <a:t>За решавање диференцијалних једначина које описују коси хитац (треће поглавље) биће употребљена функција </a:t>
            </a:r>
            <a:r>
              <a:rPr lang="en-US" sz="2000" smtClean="0">
                <a:solidFill>
                  <a:schemeClr val="tx1"/>
                </a:solidFill>
                <a:latin typeface="Courier New" pitchFamily="49" charset="0"/>
                <a:cs typeface="Courier New" pitchFamily="49" charset="0"/>
              </a:rPr>
              <a:t>NDSlove</a:t>
            </a:r>
            <a:r>
              <a:rPr lang="en-US" sz="2000" smtClean="0">
                <a:solidFill>
                  <a:schemeClr val="tx1"/>
                </a:solidFill>
                <a:cs typeface="Courier New" pitchFamily="49" charset="0"/>
              </a:rPr>
              <a:t>.</a:t>
            </a:r>
            <a:endParaRPr lang="sr-Cyrl-CS" sz="2000" smtClean="0">
              <a:solidFill>
                <a:schemeClr val="tx1"/>
              </a:solidFill>
              <a:cs typeface="Courier New" pitchFamily="49" charset="0"/>
            </a:endParaRPr>
          </a:p>
          <a:p>
            <a:pPr lvl="1" algn="just"/>
            <a:endParaRPr lang="sr-Cyrl-CS" sz="2000" smtClean="0">
              <a:solidFill>
                <a:schemeClr val="tx1"/>
              </a:solidFill>
              <a:cs typeface="Courier New" pitchFamily="49" charset="0"/>
            </a:endParaRPr>
          </a:p>
          <a:p>
            <a:pPr>
              <a:buNone/>
            </a:pPr>
            <a:r>
              <a:rPr lang="en-US" sz="2200" smtClean="0">
                <a:latin typeface="Courier New" pitchFamily="49" charset="0"/>
                <a:cs typeface="Courier New" pitchFamily="49" charset="0"/>
              </a:rPr>
              <a:t> </a:t>
            </a:r>
            <a:r>
              <a:rPr lang="en-US" sz="1600" smtClean="0">
                <a:latin typeface="Courier New" pitchFamily="49" charset="0"/>
                <a:cs typeface="Courier New" pitchFamily="49" charset="0"/>
              </a:rPr>
              <a:t>In[6] := sol = NDSolve[{</a:t>
            </a:r>
          </a:p>
          <a:p>
            <a:pPr>
              <a:buNone/>
            </a:pPr>
            <a:r>
              <a:rPr lang="en-US" sz="1600" smtClean="0">
                <a:latin typeface="Courier New" pitchFamily="49" charset="0"/>
                <a:cs typeface="Courier New" pitchFamily="49" charset="0"/>
              </a:rPr>
              <a:t>               x’’[t]== -k*Sqrt[x’[t]^2 + y’[t]^2] x’[t],</a:t>
            </a:r>
          </a:p>
          <a:p>
            <a:pPr>
              <a:buNone/>
            </a:pPr>
            <a:r>
              <a:rPr lang="en-US" sz="1600" smtClean="0">
                <a:latin typeface="Courier New" pitchFamily="49" charset="0"/>
                <a:cs typeface="Courier New" pitchFamily="49" charset="0"/>
              </a:rPr>
              <a:t>               y’’[t]== -g-k*Sqrt[x’[t]^2 + y’[t]^2] y’[t],</a:t>
            </a:r>
          </a:p>
          <a:p>
            <a:pPr>
              <a:buNone/>
            </a:pPr>
            <a:r>
              <a:rPr lang="en-US" sz="1600" smtClean="0">
                <a:latin typeface="Courier New" pitchFamily="49" charset="0"/>
                <a:cs typeface="Courier New" pitchFamily="49" charset="0"/>
              </a:rPr>
              <a:t>               x’[0]== vx0, x[0]== 0, y’[0]== vy0, y[0]== 0}</a:t>
            </a:r>
          </a:p>
          <a:p>
            <a:pPr>
              <a:buNone/>
            </a:pPr>
            <a:r>
              <a:rPr lang="en-US" sz="1600" smtClean="0">
                <a:latin typeface="Courier New" pitchFamily="49" charset="0"/>
                <a:cs typeface="Courier New" pitchFamily="49" charset="0"/>
              </a:rPr>
              <a:t>              ,{x, y}, {t, 0, T}];</a:t>
            </a:r>
          </a:p>
          <a:p>
            <a:pPr>
              <a:buNone/>
            </a:pPr>
            <a:r>
              <a:rPr lang="en-US" sz="1600" smtClean="0">
                <a:latin typeface="Courier New" pitchFamily="49" charset="0"/>
                <a:cs typeface="Courier New" pitchFamily="49" charset="0"/>
              </a:rPr>
              <a:t>          solX = sol[[1, 1, 2]];  (* x(t) *)</a:t>
            </a:r>
          </a:p>
          <a:p>
            <a:pPr>
              <a:buNone/>
            </a:pPr>
            <a:r>
              <a:rPr lang="en-US" sz="1600" smtClean="0">
                <a:latin typeface="Courier New" pitchFamily="49" charset="0"/>
                <a:cs typeface="Courier New" pitchFamily="49" charset="0"/>
              </a:rPr>
              <a:t>          solY = sol[[1, 2, 2]];  (* y(t) *)</a:t>
            </a:r>
          </a:p>
          <a:p>
            <a:pPr>
              <a:buNone/>
            </a:pPr>
            <a:endParaRPr lang="en-US" sz="800" smtClean="0">
              <a:latin typeface="Courier New" pitchFamily="49" charset="0"/>
              <a:cs typeface="Courier New" pitchFamily="49" charset="0"/>
            </a:endParaRPr>
          </a:p>
          <a:p>
            <a:pPr>
              <a:buNone/>
            </a:pPr>
            <a:r>
              <a:rPr lang="en-US" sz="1600" smtClean="0">
                <a:latin typeface="Courier New" pitchFamily="49" charset="0"/>
                <a:cs typeface="Courier New" pitchFamily="49" charset="0"/>
              </a:rPr>
              <a:t>          Tk = FindRoot[solY[t]== 0, {t, T}][[1, 2]];</a:t>
            </a:r>
          </a:p>
          <a:p>
            <a:pPr>
              <a:buNone/>
            </a:pPr>
            <a:r>
              <a:rPr lang="en-US" sz="1600" smtClean="0">
                <a:latin typeface="Courier New" pitchFamily="49" charset="0"/>
                <a:cs typeface="Courier New" pitchFamily="49" charset="0"/>
              </a:rPr>
              <a:t>          (* vreme leta za k ≠ 0 *)</a:t>
            </a:r>
          </a:p>
          <a:p>
            <a:pPr>
              <a:buNone/>
            </a:pPr>
            <a:endParaRPr lang="en-US" sz="1600" smtClean="0">
              <a:solidFill>
                <a:schemeClr val="tx1"/>
              </a:solidFill>
              <a:latin typeface="Courier New" pitchFamily="49" charset="0"/>
              <a:cs typeface="Courier New" pitchFamily="49" charset="0"/>
            </a:endParaRPr>
          </a:p>
        </p:txBody>
      </p:sp>
      <p:sp>
        <p:nvSpPr>
          <p:cNvPr id="4" name="Content Placeholder 2"/>
          <p:cNvSpPr txBox="1">
            <a:spLocks/>
          </p:cNvSpPr>
          <p:nvPr/>
        </p:nvSpPr>
        <p:spPr>
          <a:xfrm>
            <a:off x="500034" y="4786322"/>
            <a:ext cx="8215370" cy="1643074"/>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tabLst/>
              <a:defRPr/>
            </a:pPr>
            <a:endParaRPr kumimoji="0" lang="sr-Cyrl-CS" sz="800" b="0" i="0" u="none" strike="noStrike" kern="1200" cap="none" spc="0" normalizeH="0" baseline="0" noProof="0" smtClean="0">
              <a:ln>
                <a:noFill/>
              </a:ln>
              <a:solidFill>
                <a:schemeClr val="tx1"/>
              </a:solidFill>
              <a:effectLst/>
              <a:uLnTx/>
              <a:uFillTx/>
              <a:latin typeface="+mn-lt"/>
              <a:ea typeface="+mn-ea"/>
              <a:cs typeface="+mn-cs"/>
            </a:endParaRPr>
          </a:p>
          <a:p>
            <a:pPr marL="658368" lvl="1" indent="-246888" algn="just">
              <a:spcBef>
                <a:spcPts val="300"/>
              </a:spcBef>
              <a:buClr>
                <a:schemeClr val="accent2"/>
              </a:buClr>
              <a:buFont typeface="Georgia"/>
              <a:buChar char="▫"/>
            </a:pPr>
            <a:r>
              <a:rPr lang="sr-Cyrl-CS" sz="2000" smtClean="0"/>
              <a:t>Како је позната путања косог хица без отпора средине, може се упоредити са реалистичном путањом, која је добијена нумеричким поступком. Ове две криве биће приказане на истом графику функцијом </a:t>
            </a:r>
            <a:r>
              <a:rPr lang="en-US" sz="2000" smtClean="0">
                <a:latin typeface="Courier New" pitchFamily="49" charset="0"/>
                <a:cs typeface="Courier New" pitchFamily="49" charset="0"/>
              </a:rPr>
              <a:t>Show</a:t>
            </a:r>
            <a:r>
              <a:rPr lang="sr-Cyrl-CS" sz="2000" smtClean="0"/>
              <a:t>.</a:t>
            </a:r>
            <a:endParaRPr kumimoji="0" lang="sr-Cyrl-CS" sz="16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502990"/>
          </a:xfrm>
        </p:spPr>
        <p:txBody>
          <a:bodyPr>
            <a:normAutofit/>
          </a:bodyPr>
          <a:lstStyle/>
          <a:p>
            <a:pPr>
              <a:buNone/>
            </a:pPr>
            <a:r>
              <a:rPr lang="en-US" sz="1600" smtClean="0">
                <a:latin typeface="Courier New" pitchFamily="49" charset="0"/>
                <a:cs typeface="Courier New" pitchFamily="49" charset="0"/>
              </a:rPr>
              <a:t>In[7] := Show[</a:t>
            </a:r>
          </a:p>
          <a:p>
            <a:pPr>
              <a:buNone/>
            </a:pPr>
            <a:r>
              <a:rPr lang="en-US" sz="1600" smtClean="0">
                <a:latin typeface="Courier New" pitchFamily="49" charset="0"/>
                <a:cs typeface="Courier New" pitchFamily="49" charset="0"/>
              </a:rPr>
              <a:t>           Plot[vy0/vx0 x - 1/2 g/vx0^2 x^2, {x, 0, Xmax},</a:t>
            </a:r>
          </a:p>
          <a:p>
            <a:pPr>
              <a:buNone/>
            </a:pPr>
            <a:r>
              <a:rPr lang="en-US" sz="1600" smtClean="0">
                <a:latin typeface="Courier New" pitchFamily="49" charset="0"/>
                <a:cs typeface="Courier New" pitchFamily="49" charset="0"/>
              </a:rPr>
              <a:t>            AxesLabel → {"x(m)", "y(m)"}],</a:t>
            </a:r>
          </a:p>
          <a:p>
            <a:pPr>
              <a:buNone/>
            </a:pPr>
            <a:r>
              <a:rPr lang="en-US" sz="1600" smtClean="0">
                <a:latin typeface="Courier New" pitchFamily="49" charset="0"/>
                <a:cs typeface="Courier New" pitchFamily="49" charset="0"/>
              </a:rPr>
              <a:t>           ParametricPlot[{solX[t], solY[t]}, {t, 0, Tk},</a:t>
            </a:r>
          </a:p>
          <a:p>
            <a:pPr>
              <a:buNone/>
            </a:pPr>
            <a:r>
              <a:rPr lang="en-US" sz="1600" smtClean="0">
                <a:latin typeface="Courier New" pitchFamily="49" charset="0"/>
                <a:cs typeface="Courier New" pitchFamily="49" charset="0"/>
              </a:rPr>
              <a:t>            PlotStyle → Dashed,</a:t>
            </a:r>
          </a:p>
          <a:p>
            <a:pPr>
              <a:buNone/>
            </a:pPr>
            <a:r>
              <a:rPr lang="en-US" sz="1600" smtClean="0">
                <a:latin typeface="Courier New" pitchFamily="49" charset="0"/>
                <a:cs typeface="Courier New" pitchFamily="49" charset="0"/>
              </a:rPr>
              <a:t>            AxesLabel → {"x(m)", "y(m)"}]]</a:t>
            </a:r>
          </a:p>
          <a:p>
            <a:pPr>
              <a:buNone/>
            </a:pPr>
            <a:endParaRPr lang="en-US" sz="1600" smtClean="0">
              <a:latin typeface="Courier New" pitchFamily="49" charset="0"/>
              <a:cs typeface="Courier New" pitchFamily="49" charset="0"/>
            </a:endParaRPr>
          </a:p>
          <a:p>
            <a:pPr>
              <a:buNone/>
            </a:pPr>
            <a:endParaRPr lang="en-US" sz="1600" smtClean="0">
              <a:latin typeface="Courier New" pitchFamily="49" charset="0"/>
              <a:cs typeface="Courier New" pitchFamily="49" charset="0"/>
            </a:endParaRPr>
          </a:p>
          <a:p>
            <a:pPr>
              <a:buNone/>
            </a:pPr>
            <a:endParaRPr lang="en-US" sz="1600" smtClean="0">
              <a:latin typeface="Courier New" pitchFamily="49" charset="0"/>
              <a:cs typeface="Courier New" pitchFamily="49" charset="0"/>
            </a:endParaRPr>
          </a:p>
          <a:p>
            <a:pPr>
              <a:buNone/>
            </a:pPr>
            <a:endParaRPr lang="en-US" sz="1600" smtClean="0">
              <a:latin typeface="Courier New" pitchFamily="49" charset="0"/>
              <a:cs typeface="Courier New" pitchFamily="49" charset="0"/>
            </a:endParaRPr>
          </a:p>
          <a:p>
            <a:pPr>
              <a:buNone/>
            </a:pPr>
            <a:endParaRPr lang="en-US" sz="1600" smtClean="0">
              <a:latin typeface="Courier New" pitchFamily="49" charset="0"/>
              <a:cs typeface="Courier New" pitchFamily="49" charset="0"/>
            </a:endParaRPr>
          </a:p>
          <a:p>
            <a:pPr>
              <a:buNone/>
            </a:pPr>
            <a:endParaRPr lang="en-US" sz="1600" smtClean="0">
              <a:latin typeface="Courier New" pitchFamily="49" charset="0"/>
              <a:cs typeface="Courier New" pitchFamily="49" charset="0"/>
            </a:endParaRPr>
          </a:p>
          <a:p>
            <a:pPr>
              <a:buNone/>
            </a:pPr>
            <a:r>
              <a:rPr lang="en-US" sz="1600" smtClean="0">
                <a:latin typeface="Courier New" pitchFamily="49" charset="0"/>
                <a:cs typeface="Courier New" pitchFamily="49" charset="0"/>
              </a:rPr>
              <a:t>Out[7]  = </a:t>
            </a:r>
            <a:endParaRPr lang="en-US" sz="1600">
              <a:latin typeface="Courier New" pitchFamily="49" charset="0"/>
              <a:cs typeface="Courier New" pitchFamily="49" charset="0"/>
            </a:endParaRPr>
          </a:p>
        </p:txBody>
      </p:sp>
      <p:pic>
        <p:nvPicPr>
          <p:cNvPr id="4" name="Picture 3"/>
          <p:cNvPicPr/>
          <p:nvPr/>
        </p:nvPicPr>
        <p:blipFill>
          <a:blip r:embed="rId2"/>
          <a:srcRect/>
          <a:stretch>
            <a:fillRect/>
          </a:stretch>
        </p:blipFill>
        <p:spPr bwMode="auto">
          <a:xfrm>
            <a:off x="1928794" y="3148030"/>
            <a:ext cx="4572032" cy="2924176"/>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2158"/>
            <a:ext cx="8229600" cy="5502990"/>
          </a:xfrm>
        </p:spPr>
        <p:txBody>
          <a:bodyPr>
            <a:normAutofit/>
          </a:bodyPr>
          <a:lstStyle/>
          <a:p>
            <a:pPr lvl="1" algn="just"/>
            <a:r>
              <a:rPr lang="sr-Cyrl-CS" sz="2000" smtClean="0">
                <a:solidFill>
                  <a:schemeClr val="tx1"/>
                </a:solidFill>
              </a:rPr>
              <a:t>Јасно је да домет косог хица зависи од угла избацивања (</a:t>
            </a:r>
            <a:r>
              <a:rPr lang="sr-Cyrl-CS" sz="2000" i="1" smtClean="0">
                <a:solidFill>
                  <a:schemeClr val="tx1"/>
                </a:solidFill>
              </a:rPr>
              <a:t>α)</a:t>
            </a:r>
            <a:r>
              <a:rPr lang="sr-Cyrl-CS" sz="2000" smtClean="0">
                <a:solidFill>
                  <a:schemeClr val="tx1"/>
                </a:solidFill>
              </a:rPr>
              <a:t>. Када је отпор ваздуха једнак нули угао при коме је домет максималан износи 45°, међутим у реалном случају је тај угао нешто мањи.</a:t>
            </a:r>
          </a:p>
          <a:p>
            <a:pPr lvl="1" algn="just"/>
            <a:endParaRPr lang="sr-Cyrl-CS" sz="800" smtClean="0">
              <a:solidFill>
                <a:schemeClr val="tx1"/>
              </a:solidFill>
            </a:endParaRPr>
          </a:p>
          <a:p>
            <a:pPr lvl="1" algn="just"/>
            <a:r>
              <a:rPr lang="sr-Cyrl-CS" sz="2000" smtClean="0">
                <a:solidFill>
                  <a:schemeClr val="tx1"/>
                </a:solidFill>
              </a:rPr>
              <a:t>Одређивање тог угла обавиће се, дефинисањем функције зависности домета од угла. Команда </a:t>
            </a:r>
            <a:r>
              <a:rPr lang="en-US" sz="2000" smtClean="0">
                <a:solidFill>
                  <a:schemeClr val="tx1"/>
                </a:solidFill>
                <a:latin typeface="Courier New" pitchFamily="49" charset="0"/>
                <a:cs typeface="Courier New" pitchFamily="49" charset="0"/>
              </a:rPr>
              <a:t>Module</a:t>
            </a:r>
            <a:r>
              <a:rPr lang="sr-Cyrl-CS" sz="2000" smtClean="0">
                <a:solidFill>
                  <a:schemeClr val="tx1"/>
                </a:solidFill>
              </a:rPr>
              <a:t> означава да се у функцији користе локалне променљиве, и то само онда када се позове дата функција.</a:t>
            </a:r>
          </a:p>
          <a:p>
            <a:pPr lvl="1" algn="just"/>
            <a:endParaRPr lang="sr-Cyrl-CS" sz="800" smtClean="0">
              <a:solidFill>
                <a:schemeClr val="tx1"/>
              </a:solidFill>
            </a:endParaRPr>
          </a:p>
          <a:p>
            <a:pPr>
              <a:buNone/>
            </a:pPr>
            <a:r>
              <a:rPr lang="sr-Cyrl-CS" sz="1600" smtClean="0">
                <a:latin typeface="Courier New" pitchFamily="49" charset="0"/>
                <a:cs typeface="Courier New" pitchFamily="49" charset="0"/>
              </a:rPr>
              <a:t> </a:t>
            </a:r>
            <a:r>
              <a:rPr lang="en-US" sz="1600" smtClean="0">
                <a:latin typeface="Courier New" pitchFamily="49" charset="0"/>
                <a:cs typeface="Courier New" pitchFamily="49" charset="0"/>
              </a:rPr>
              <a:t>In[8] := Domet[</a:t>
            </a:r>
            <a:r>
              <a:rPr lang="en-US" sz="1600" i="1" smtClean="0">
                <a:latin typeface="Courier New" pitchFamily="49" charset="0"/>
                <a:cs typeface="Courier New" pitchFamily="49" charset="0"/>
              </a:rPr>
              <a:t>α</a:t>
            </a:r>
            <a:r>
              <a:rPr lang="en-US" sz="1600" smtClean="0">
                <a:latin typeface="Courier New" pitchFamily="49" charset="0"/>
                <a:cs typeface="Courier New" pitchFamily="49" charset="0"/>
              </a:rPr>
              <a:t>_, </a:t>
            </a:r>
            <a:r>
              <a:rPr lang="en-US" sz="1600" i="1" smtClean="0">
                <a:latin typeface="Courier New" pitchFamily="49" charset="0"/>
                <a:cs typeface="Courier New" pitchFamily="49" charset="0"/>
              </a:rPr>
              <a:t>v0</a:t>
            </a:r>
            <a:r>
              <a:rPr lang="en-US" sz="1600" smtClean="0">
                <a:latin typeface="Courier New" pitchFamily="49" charset="0"/>
                <a:cs typeface="Courier New" pitchFamily="49" charset="0"/>
              </a:rPr>
              <a:t>_] := Module[</a:t>
            </a:r>
            <a:endParaRPr lang="sr-Cyrl-CS" sz="1600" smtClean="0">
              <a:latin typeface="Courier New" pitchFamily="49" charset="0"/>
              <a:cs typeface="Courier New" pitchFamily="49" charset="0"/>
            </a:endParaRPr>
          </a:p>
          <a:p>
            <a:pPr>
              <a:buNone/>
            </a:pPr>
            <a:endParaRPr lang="en-US" sz="800" smtClean="0">
              <a:latin typeface="Courier New" pitchFamily="49" charset="0"/>
              <a:cs typeface="Courier New" pitchFamily="49" charset="0"/>
            </a:endParaRPr>
          </a:p>
          <a:p>
            <a:pPr>
              <a:buNone/>
            </a:pPr>
            <a:r>
              <a:rPr lang="en-US" sz="1600" smtClean="0">
                <a:latin typeface="Courier New" pitchFamily="49" charset="0"/>
                <a:cs typeface="Courier New" pitchFamily="49" charset="0"/>
              </a:rPr>
              <a:t>            {g=9.81, k=0.0052, vx0, vy0, T, sol,</a:t>
            </a:r>
          </a:p>
          <a:p>
            <a:pPr>
              <a:buNone/>
            </a:pPr>
            <a:r>
              <a:rPr lang="en-US" sz="1600" smtClean="0">
                <a:latin typeface="Courier New" pitchFamily="49" charset="0"/>
                <a:cs typeface="Courier New" pitchFamily="49" charset="0"/>
              </a:rPr>
              <a:t>             solX, solY, Tk}, (* lokalne promenljive *)</a:t>
            </a:r>
            <a:endParaRPr lang="sr-Cyrl-CS" sz="1600" smtClean="0">
              <a:latin typeface="Courier New" pitchFamily="49" charset="0"/>
              <a:cs typeface="Courier New" pitchFamily="49" charset="0"/>
            </a:endParaRPr>
          </a:p>
          <a:p>
            <a:pPr>
              <a:buNone/>
            </a:pPr>
            <a:endParaRPr lang="en-US" sz="800" smtClean="0">
              <a:latin typeface="Courier New" pitchFamily="49" charset="0"/>
              <a:cs typeface="Courier New" pitchFamily="49" charset="0"/>
            </a:endParaRPr>
          </a:p>
          <a:p>
            <a:pPr>
              <a:buNone/>
            </a:pPr>
            <a:r>
              <a:rPr lang="en-US" sz="1600" smtClean="0">
                <a:latin typeface="Courier New" pitchFamily="49" charset="0"/>
                <a:cs typeface="Courier New" pitchFamily="49" charset="0"/>
              </a:rPr>
              <a:t>            vx0=</a:t>
            </a:r>
            <a:r>
              <a:rPr lang="en-US" sz="1600" i="1" smtClean="0">
                <a:latin typeface="Courier New" pitchFamily="49" charset="0"/>
                <a:cs typeface="Courier New" pitchFamily="49" charset="0"/>
              </a:rPr>
              <a:t>v0</a:t>
            </a:r>
            <a:r>
              <a:rPr lang="en-US" sz="1600" smtClean="0">
                <a:latin typeface="Courier New" pitchFamily="49" charset="0"/>
                <a:cs typeface="Courier New" pitchFamily="49" charset="0"/>
              </a:rPr>
              <a:t> Cos[Pi </a:t>
            </a:r>
            <a:r>
              <a:rPr lang="en-US" sz="1600" i="1" smtClean="0">
                <a:latin typeface="Courier New" pitchFamily="49" charset="0"/>
                <a:cs typeface="Courier New" pitchFamily="49" charset="0"/>
              </a:rPr>
              <a:t>α</a:t>
            </a:r>
            <a:r>
              <a:rPr lang="en-US" sz="1600" smtClean="0">
                <a:latin typeface="Courier New" pitchFamily="49" charset="0"/>
                <a:cs typeface="Courier New" pitchFamily="49" charset="0"/>
              </a:rPr>
              <a:t>/180];</a:t>
            </a:r>
          </a:p>
          <a:p>
            <a:pPr>
              <a:buNone/>
            </a:pPr>
            <a:r>
              <a:rPr lang="en-US" sz="1600" smtClean="0">
                <a:latin typeface="Courier New" pitchFamily="49" charset="0"/>
                <a:cs typeface="Courier New" pitchFamily="49" charset="0"/>
              </a:rPr>
              <a:t>            vy0=</a:t>
            </a:r>
            <a:r>
              <a:rPr lang="en-US" sz="1600" i="1" smtClean="0">
                <a:latin typeface="Courier New" pitchFamily="49" charset="0"/>
                <a:cs typeface="Courier New" pitchFamily="49" charset="0"/>
              </a:rPr>
              <a:t>v0</a:t>
            </a:r>
            <a:r>
              <a:rPr lang="en-US" sz="1600" smtClean="0">
                <a:latin typeface="Courier New" pitchFamily="49" charset="0"/>
                <a:cs typeface="Courier New" pitchFamily="49" charset="0"/>
              </a:rPr>
              <a:t> Sin[Pi </a:t>
            </a:r>
            <a:r>
              <a:rPr lang="en-US" sz="1600" i="1" smtClean="0">
                <a:latin typeface="Courier New" pitchFamily="49" charset="0"/>
                <a:cs typeface="Courier New" pitchFamily="49" charset="0"/>
              </a:rPr>
              <a:t>α</a:t>
            </a:r>
            <a:r>
              <a:rPr lang="en-US" sz="1600" smtClean="0">
                <a:latin typeface="Courier New" pitchFamily="49" charset="0"/>
                <a:cs typeface="Courier New" pitchFamily="49" charset="0"/>
              </a:rPr>
              <a:t>/180];</a:t>
            </a:r>
          </a:p>
          <a:p>
            <a:pPr>
              <a:buNone/>
            </a:pPr>
            <a:r>
              <a:rPr lang="sr-Cyrl-CS" sz="1600" smtClean="0">
                <a:latin typeface="Courier New" pitchFamily="49" charset="0"/>
                <a:cs typeface="Courier New" pitchFamily="49" charset="0"/>
              </a:rPr>
              <a:t>            </a:t>
            </a:r>
            <a:r>
              <a:rPr lang="en-US" sz="1600" smtClean="0">
                <a:latin typeface="Courier New" pitchFamily="49" charset="0"/>
                <a:cs typeface="Courier New" pitchFamily="49" charset="0"/>
              </a:rPr>
              <a:t>T=2vy0/g;</a:t>
            </a:r>
            <a:endParaRPr lang="en-US" sz="1600">
              <a:solidFill>
                <a:schemeClr val="tx1"/>
              </a:solidFill>
              <a:latin typeface="Courier New" pitchFamily="49" charset="0"/>
              <a:cs typeface="Courier New" pitchFamily="49" charset="0"/>
            </a:endParaRPr>
          </a:p>
        </p:txBody>
      </p:sp>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502990"/>
          </a:xfrm>
        </p:spPr>
        <p:txBody>
          <a:bodyPr>
            <a:normAutofit/>
          </a:bodyPr>
          <a:lstStyle/>
          <a:p>
            <a:pPr>
              <a:buNone/>
            </a:pPr>
            <a:r>
              <a:rPr lang="sr-Cyrl-CS" sz="1600" smtClean="0">
                <a:latin typeface="Courier New" pitchFamily="49" charset="0"/>
                <a:cs typeface="Courier New" pitchFamily="49" charset="0"/>
              </a:rPr>
              <a:t>            </a:t>
            </a:r>
            <a:r>
              <a:rPr lang="en-US" sz="1600" smtClean="0">
                <a:latin typeface="Courier New" pitchFamily="49" charset="0"/>
                <a:cs typeface="Courier New" pitchFamily="49" charset="0"/>
              </a:rPr>
              <a:t>sol = NDSolve[{</a:t>
            </a:r>
          </a:p>
          <a:p>
            <a:pPr>
              <a:buNone/>
            </a:pPr>
            <a:r>
              <a:rPr lang="en-US" sz="1600" smtClean="0">
                <a:latin typeface="Courier New" pitchFamily="49" charset="0"/>
                <a:cs typeface="Courier New" pitchFamily="49" charset="0"/>
              </a:rPr>
              <a:t>      </a:t>
            </a:r>
            <a:r>
              <a:rPr lang="sr-Cyrl-CS" sz="1600" smtClean="0">
                <a:latin typeface="Courier New" pitchFamily="49" charset="0"/>
                <a:cs typeface="Courier New" pitchFamily="49" charset="0"/>
              </a:rPr>
              <a:t> </a:t>
            </a:r>
            <a:r>
              <a:rPr lang="en-US" sz="1600" smtClean="0">
                <a:latin typeface="Courier New" pitchFamily="49" charset="0"/>
                <a:cs typeface="Courier New" pitchFamily="49" charset="0"/>
              </a:rPr>
              <a:t>       x’’[t]== -k*Sqrt[x’[t]^2 + y’[t]^2] x’[t],</a:t>
            </a:r>
          </a:p>
          <a:p>
            <a:pPr>
              <a:buNone/>
            </a:pPr>
            <a:r>
              <a:rPr lang="en-US" sz="1600" smtClean="0">
                <a:latin typeface="Courier New" pitchFamily="49" charset="0"/>
                <a:cs typeface="Courier New" pitchFamily="49" charset="0"/>
              </a:rPr>
              <a:t>     </a:t>
            </a:r>
            <a:r>
              <a:rPr lang="sr-Cyrl-CS" sz="1600" smtClean="0">
                <a:latin typeface="Courier New" pitchFamily="49" charset="0"/>
                <a:cs typeface="Courier New" pitchFamily="49" charset="0"/>
              </a:rPr>
              <a:t> </a:t>
            </a:r>
            <a:r>
              <a:rPr lang="en-US" sz="1600" smtClean="0">
                <a:latin typeface="Courier New" pitchFamily="49" charset="0"/>
                <a:cs typeface="Courier New" pitchFamily="49" charset="0"/>
              </a:rPr>
              <a:t>        y’’[t]== -g-k*Sqrt[x’[t]^2 + y’[t]^2] y’[t],</a:t>
            </a:r>
          </a:p>
          <a:p>
            <a:pPr>
              <a:buNone/>
            </a:pPr>
            <a:r>
              <a:rPr lang="en-US" sz="1600" smtClean="0">
                <a:latin typeface="Courier New" pitchFamily="49" charset="0"/>
                <a:cs typeface="Courier New" pitchFamily="49" charset="0"/>
              </a:rPr>
              <a:t>     </a:t>
            </a:r>
            <a:r>
              <a:rPr lang="sr-Cyrl-CS" sz="1600" smtClean="0">
                <a:latin typeface="Courier New" pitchFamily="49" charset="0"/>
                <a:cs typeface="Courier New" pitchFamily="49" charset="0"/>
              </a:rPr>
              <a:t> </a:t>
            </a:r>
            <a:r>
              <a:rPr lang="en-US" sz="1600" smtClean="0">
                <a:latin typeface="Courier New" pitchFamily="49" charset="0"/>
                <a:cs typeface="Courier New" pitchFamily="49" charset="0"/>
              </a:rPr>
              <a:t>        x’[0]== vx0, x[0]== 0, y’[0]== vy0, y[0]== 0}</a:t>
            </a:r>
          </a:p>
          <a:p>
            <a:pPr>
              <a:buNone/>
            </a:pPr>
            <a:r>
              <a:rPr lang="en-US" sz="1600" smtClean="0">
                <a:latin typeface="Courier New" pitchFamily="49" charset="0"/>
                <a:cs typeface="Courier New" pitchFamily="49" charset="0"/>
              </a:rPr>
              <a:t>   </a:t>
            </a:r>
            <a:r>
              <a:rPr lang="sr-Cyrl-CS" sz="1600" smtClean="0">
                <a:latin typeface="Courier New" pitchFamily="49" charset="0"/>
                <a:cs typeface="Courier New" pitchFamily="49" charset="0"/>
              </a:rPr>
              <a:t> </a:t>
            </a:r>
            <a:r>
              <a:rPr lang="en-US" sz="1600" smtClean="0">
                <a:latin typeface="Courier New" pitchFamily="49" charset="0"/>
                <a:cs typeface="Courier New" pitchFamily="49" charset="0"/>
              </a:rPr>
              <a:t>         ,{x, y}, {t, 0, T}];</a:t>
            </a:r>
          </a:p>
          <a:p>
            <a:pPr>
              <a:buNone/>
            </a:pPr>
            <a:r>
              <a:rPr lang="en-US" sz="1600" smtClean="0">
                <a:latin typeface="Courier New" pitchFamily="49" charset="0"/>
                <a:cs typeface="Courier New" pitchFamily="49" charset="0"/>
              </a:rPr>
              <a:t>   </a:t>
            </a:r>
            <a:r>
              <a:rPr lang="sr-Cyrl-CS" sz="1600" smtClean="0">
                <a:latin typeface="Courier New" pitchFamily="49" charset="0"/>
                <a:cs typeface="Courier New" pitchFamily="49" charset="0"/>
              </a:rPr>
              <a:t> </a:t>
            </a:r>
            <a:r>
              <a:rPr lang="en-US" sz="1600" smtClean="0">
                <a:latin typeface="Courier New" pitchFamily="49" charset="0"/>
                <a:cs typeface="Courier New" pitchFamily="49" charset="0"/>
              </a:rPr>
              <a:t>       solX = sol[[1, 1, 2]];</a:t>
            </a:r>
          </a:p>
          <a:p>
            <a:pPr>
              <a:buNone/>
            </a:pPr>
            <a:r>
              <a:rPr lang="en-US" sz="1600" smtClean="0">
                <a:latin typeface="Courier New" pitchFamily="49" charset="0"/>
                <a:cs typeface="Courier New" pitchFamily="49" charset="0"/>
              </a:rPr>
              <a:t>  </a:t>
            </a:r>
            <a:r>
              <a:rPr lang="sr-Cyrl-CS" sz="1600" smtClean="0">
                <a:latin typeface="Courier New" pitchFamily="49" charset="0"/>
                <a:cs typeface="Courier New" pitchFamily="49" charset="0"/>
              </a:rPr>
              <a:t> </a:t>
            </a:r>
            <a:r>
              <a:rPr lang="en-US" sz="1600" smtClean="0">
                <a:latin typeface="Courier New" pitchFamily="49" charset="0"/>
                <a:cs typeface="Courier New" pitchFamily="49" charset="0"/>
              </a:rPr>
              <a:t>        solY = sol[[1, 2, 2]];</a:t>
            </a:r>
            <a:endParaRPr lang="sr-Cyrl-CS" sz="1600" smtClean="0">
              <a:latin typeface="Courier New" pitchFamily="49" charset="0"/>
              <a:cs typeface="Courier New" pitchFamily="49" charset="0"/>
            </a:endParaRPr>
          </a:p>
          <a:p>
            <a:pPr>
              <a:buNone/>
            </a:pPr>
            <a:endParaRPr lang="en-US" sz="800" smtClean="0">
              <a:latin typeface="Courier New" pitchFamily="49" charset="0"/>
              <a:cs typeface="Courier New" pitchFamily="49" charset="0"/>
            </a:endParaRPr>
          </a:p>
          <a:p>
            <a:pPr>
              <a:buNone/>
            </a:pPr>
            <a:r>
              <a:rPr lang="en-US" sz="1600" smtClean="0">
                <a:latin typeface="Courier New" pitchFamily="49" charset="0"/>
                <a:cs typeface="Courier New" pitchFamily="49" charset="0"/>
              </a:rPr>
              <a:t> </a:t>
            </a:r>
            <a:r>
              <a:rPr lang="sr-Cyrl-CS" sz="1600" smtClean="0">
                <a:latin typeface="Courier New" pitchFamily="49" charset="0"/>
                <a:cs typeface="Courier New" pitchFamily="49" charset="0"/>
              </a:rPr>
              <a:t> </a:t>
            </a:r>
            <a:r>
              <a:rPr lang="en-US" sz="1600" smtClean="0">
                <a:latin typeface="Courier New" pitchFamily="49" charset="0"/>
                <a:cs typeface="Courier New" pitchFamily="49" charset="0"/>
              </a:rPr>
              <a:t>         Tk = FindRoot[solY[t]==0, {t, T}][[1, 2]];</a:t>
            </a:r>
            <a:endParaRPr lang="sr-Cyrl-CS" sz="1600" smtClean="0">
              <a:latin typeface="Courier New" pitchFamily="49" charset="0"/>
              <a:cs typeface="Courier New" pitchFamily="49" charset="0"/>
            </a:endParaRPr>
          </a:p>
          <a:p>
            <a:pPr>
              <a:buNone/>
            </a:pPr>
            <a:endParaRPr lang="en-US" sz="800" smtClean="0">
              <a:latin typeface="Courier New" pitchFamily="49" charset="0"/>
              <a:cs typeface="Courier New" pitchFamily="49" charset="0"/>
            </a:endParaRPr>
          </a:p>
          <a:p>
            <a:pPr>
              <a:buNone/>
            </a:pPr>
            <a:r>
              <a:rPr lang="en-US" sz="1600" smtClean="0">
                <a:latin typeface="Courier New" pitchFamily="49" charset="0"/>
                <a:cs typeface="Courier New" pitchFamily="49" charset="0"/>
              </a:rPr>
              <a:t> </a:t>
            </a:r>
            <a:r>
              <a:rPr lang="sr-Cyrl-CS" sz="1600" smtClean="0">
                <a:latin typeface="Courier New" pitchFamily="49" charset="0"/>
                <a:cs typeface="Courier New" pitchFamily="49" charset="0"/>
              </a:rPr>
              <a:t> </a:t>
            </a:r>
            <a:r>
              <a:rPr lang="en-US" sz="1600" smtClean="0">
                <a:latin typeface="Courier New" pitchFamily="49" charset="0"/>
                <a:cs typeface="Courier New" pitchFamily="49" charset="0"/>
              </a:rPr>
              <a:t>         Return[solX[Tk]] (* izlazna vrednost funkcije *)</a:t>
            </a:r>
          </a:p>
          <a:p>
            <a:pPr>
              <a:buNone/>
            </a:pPr>
            <a:r>
              <a:rPr lang="sr-Cyrl-CS" sz="1600" smtClean="0">
                <a:latin typeface="Courier New" pitchFamily="49" charset="0"/>
                <a:cs typeface="Courier New" pitchFamily="49" charset="0"/>
              </a:rPr>
              <a:t>  </a:t>
            </a:r>
            <a:r>
              <a:rPr lang="en-US" sz="1600" smtClean="0">
                <a:latin typeface="Courier New" pitchFamily="49" charset="0"/>
                <a:cs typeface="Courier New" pitchFamily="49" charset="0"/>
              </a:rPr>
              <a:t>       ]</a:t>
            </a:r>
            <a:endParaRPr lang="sr-Cyrl-CS" sz="1600" smtClean="0">
              <a:latin typeface="Courier New" pitchFamily="49" charset="0"/>
              <a:cs typeface="Courier New" pitchFamily="49" charset="0"/>
            </a:endParaRPr>
          </a:p>
          <a:p>
            <a:pPr>
              <a:buNone/>
            </a:pPr>
            <a:endParaRPr lang="sr-Cyrl-CS" sz="1600" smtClean="0">
              <a:latin typeface="Courier New" pitchFamily="49" charset="0"/>
              <a:cs typeface="Courier New" pitchFamily="49" charset="0"/>
            </a:endParaRPr>
          </a:p>
          <a:p>
            <a:pPr>
              <a:buNone/>
            </a:pPr>
            <a:endParaRPr lang="sr-Cyrl-CS" sz="1600" smtClean="0">
              <a:latin typeface="Courier New" pitchFamily="49" charset="0"/>
              <a:cs typeface="Courier New" pitchFamily="49" charset="0"/>
            </a:endParaRPr>
          </a:p>
          <a:p>
            <a:pPr>
              <a:buNone/>
            </a:pPr>
            <a:endParaRPr lang="sr-Cyrl-CS" sz="1600" smtClean="0">
              <a:latin typeface="Courier New" pitchFamily="49" charset="0"/>
              <a:cs typeface="Courier New" pitchFamily="49" charset="0"/>
            </a:endParaRPr>
          </a:p>
          <a:p>
            <a:pPr>
              <a:buNone/>
            </a:pPr>
            <a:endParaRPr lang="sr-Cyrl-CS" sz="1600" smtClean="0">
              <a:latin typeface="Courier New" pitchFamily="49" charset="0"/>
              <a:cs typeface="Courier New" pitchFamily="49" charset="0"/>
            </a:endParaRPr>
          </a:p>
          <a:p>
            <a:pPr>
              <a:buNone/>
            </a:pPr>
            <a:r>
              <a:rPr lang="sr-Cyrl-CS" sz="1600" smtClean="0">
                <a:latin typeface="Courier New" pitchFamily="49" charset="0"/>
                <a:cs typeface="Courier New" pitchFamily="49" charset="0"/>
              </a:rPr>
              <a:t> </a:t>
            </a:r>
            <a:r>
              <a:rPr lang="en-US" sz="1600" smtClean="0">
                <a:latin typeface="Courier New" pitchFamily="49" charset="0"/>
                <a:cs typeface="Courier New" pitchFamily="49" charset="0"/>
              </a:rPr>
              <a:t>In[9] := Domet[50, 80]</a:t>
            </a:r>
          </a:p>
          <a:p>
            <a:pPr>
              <a:buNone/>
            </a:pPr>
            <a:r>
              <a:rPr lang="en-US" sz="1600" smtClean="0">
                <a:latin typeface="Courier New" pitchFamily="49" charset="0"/>
                <a:cs typeface="Courier New" pitchFamily="49" charset="0"/>
              </a:rPr>
              <a:t>Out[9]  = 203.026</a:t>
            </a:r>
            <a:endParaRPr lang="en-US" sz="1600">
              <a:latin typeface="Courier New" pitchFamily="49" charset="0"/>
              <a:cs typeface="Courier New" pitchFamily="49" charset="0"/>
            </a:endParaRPr>
          </a:p>
        </p:txBody>
      </p:sp>
      <p:sp>
        <p:nvSpPr>
          <p:cNvPr id="5" name="Content Placeholder 2"/>
          <p:cNvSpPr txBox="1">
            <a:spLocks/>
          </p:cNvSpPr>
          <p:nvPr/>
        </p:nvSpPr>
        <p:spPr>
          <a:xfrm>
            <a:off x="500034" y="4071942"/>
            <a:ext cx="8215370" cy="928694"/>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tabLst/>
              <a:defRPr/>
            </a:pPr>
            <a:endParaRPr kumimoji="0" lang="sr-Cyrl-CS" sz="800" b="0" i="0" u="none" strike="noStrike" kern="1200" cap="none" spc="0" normalizeH="0" baseline="0" noProof="0" smtClean="0">
              <a:ln>
                <a:noFill/>
              </a:ln>
              <a:solidFill>
                <a:schemeClr val="tx1"/>
              </a:solidFill>
              <a:effectLst/>
              <a:uLnTx/>
              <a:uFillTx/>
              <a:latin typeface="+mn-lt"/>
              <a:ea typeface="+mn-ea"/>
              <a:cs typeface="+mn-cs"/>
            </a:endParaRPr>
          </a:p>
          <a:p>
            <a:pPr marL="658368" lvl="1" indent="-246888" algn="just">
              <a:spcBef>
                <a:spcPts val="300"/>
              </a:spcBef>
              <a:buClr>
                <a:schemeClr val="accent2"/>
              </a:buClr>
              <a:buFont typeface="Georgia"/>
              <a:buChar char="▫"/>
            </a:pPr>
            <a:r>
              <a:rPr lang="sr-Cyrl-CS" sz="2000" smtClean="0"/>
              <a:t>Овако дефинисана функција враћа вредност за различите параметре које корисник унесе као аргументе.</a:t>
            </a:r>
            <a:endParaRPr kumimoji="0" lang="sr-Cyrl-CS" sz="16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thematica logo.jpg"/>
          <p:cNvPicPr>
            <a:picLocks noChangeAspect="1"/>
          </p:cNvPicPr>
          <p:nvPr/>
        </p:nvPicPr>
        <p:blipFill>
          <a:blip r:embed="rId2">
            <a:lum bright="40000"/>
          </a:blip>
          <a:stretch>
            <a:fillRect/>
          </a:stretch>
        </p:blipFill>
        <p:spPr>
          <a:xfrm>
            <a:off x="2561749" y="2227913"/>
            <a:ext cx="4020502" cy="3487103"/>
          </a:xfrm>
          <a:prstGeom prst="rect">
            <a:avLst/>
          </a:prstGeom>
        </p:spPr>
      </p:pic>
      <p:sp>
        <p:nvSpPr>
          <p:cNvPr id="3" name="Content Placeholder 2"/>
          <p:cNvSpPr>
            <a:spLocks noGrp="1"/>
          </p:cNvSpPr>
          <p:nvPr>
            <p:ph idx="1"/>
          </p:nvPr>
        </p:nvSpPr>
        <p:spPr>
          <a:xfrm>
            <a:off x="457200" y="1500174"/>
            <a:ext cx="8229600" cy="4786346"/>
          </a:xfrm>
        </p:spPr>
        <p:txBody>
          <a:bodyPr>
            <a:normAutofit/>
          </a:bodyPr>
          <a:lstStyle/>
          <a:p>
            <a:pPr algn="just"/>
            <a:r>
              <a:rPr lang="sr-Cyrl-CS" sz="2000" smtClean="0"/>
              <a:t>Од почетка 1980-их година па до данас </a:t>
            </a:r>
            <a:r>
              <a:rPr lang="en-US" sz="2000" smtClean="0"/>
              <a:t>MATHEMATICA </a:t>
            </a:r>
            <a:r>
              <a:rPr lang="sr-Cyrl-CS" sz="2000" smtClean="0"/>
              <a:t>је трпела знатне измене и побољшања, која се тичу лакшег и ефикаснијег рада са што већим бројем објеката који се јављају у природним и техничким наукама. </a:t>
            </a:r>
          </a:p>
          <a:p>
            <a:pPr algn="just"/>
            <a:endParaRPr lang="sr-Cyrl-CS" sz="2000" smtClean="0"/>
          </a:p>
          <a:p>
            <a:pPr algn="just"/>
            <a:r>
              <a:rPr lang="sr-Cyrl-CS" sz="2000" smtClean="0"/>
              <a:t>Данас је актуелна седма верзија која поседује хиљаде уграђених функција које олакшавају рад при разним израчунавањима.</a:t>
            </a:r>
          </a:p>
          <a:p>
            <a:pPr algn="just"/>
            <a:endParaRPr lang="sr-Cyrl-CS" sz="2000" smtClean="0"/>
          </a:p>
          <a:p>
            <a:pPr algn="just"/>
            <a:r>
              <a:rPr lang="sr-Cyrl-CS" sz="2000" smtClean="0"/>
              <a:t>Захваљујући изузетној практичности, корисници овог пакета се налазе на свим континентима, укључују сва годишта и обухватају најразличитије врсте занимања, попут уметника, композитора, лингвиста, адвоката, као и многе хобисте из свих сфера друштвеног живота. </a:t>
            </a:r>
            <a:endParaRPr lang="en-US" sz="2000"/>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788742"/>
          </a:xfrm>
        </p:spPr>
        <p:txBody>
          <a:bodyPr>
            <a:normAutofit/>
          </a:bodyPr>
          <a:lstStyle/>
          <a:p>
            <a:pPr lvl="1" algn="just"/>
            <a:r>
              <a:rPr lang="sr-Cyrl-CS" sz="2000" smtClean="0">
                <a:solidFill>
                  <a:schemeClr val="tx1"/>
                </a:solidFill>
              </a:rPr>
              <a:t>Као и свака друга функција, и ова се може представити графички. Биће приказана зависност домета од угла за </a:t>
            </a:r>
            <a:r>
              <a:rPr lang="en-US" sz="2000" i="1" smtClean="0">
                <a:solidFill>
                  <a:schemeClr val="tx1"/>
                </a:solidFill>
              </a:rPr>
              <a:t>v</a:t>
            </a:r>
            <a:r>
              <a:rPr lang="en-US" sz="2000" baseline="-25000" smtClean="0">
                <a:solidFill>
                  <a:schemeClr val="tx1"/>
                </a:solidFill>
              </a:rPr>
              <a:t>0</a:t>
            </a:r>
            <a:r>
              <a:rPr lang="en-US" sz="2000" smtClean="0">
                <a:solidFill>
                  <a:schemeClr val="tx1"/>
                </a:solidFill>
              </a:rPr>
              <a:t> = 70 m/s</a:t>
            </a:r>
            <a:r>
              <a:rPr lang="sr-Cyrl-CS" sz="2000" smtClean="0">
                <a:solidFill>
                  <a:schemeClr val="tx1"/>
                </a:solidFill>
              </a:rPr>
              <a:t>.</a:t>
            </a:r>
            <a:endParaRPr lang="en-US" sz="2000" smtClean="0">
              <a:solidFill>
                <a:schemeClr val="tx1"/>
              </a:solidFill>
            </a:endParaRPr>
          </a:p>
          <a:p>
            <a:pPr lvl="1" algn="just"/>
            <a:endParaRPr lang="en-US" sz="2000" smtClean="0">
              <a:solidFill>
                <a:schemeClr val="tx1"/>
              </a:solidFill>
            </a:endParaRPr>
          </a:p>
          <a:p>
            <a:pPr>
              <a:buNone/>
            </a:pPr>
            <a:r>
              <a:rPr lang="en-US" sz="1600" smtClean="0">
                <a:latin typeface="Courier New" pitchFamily="49" charset="0"/>
                <a:cs typeface="Courier New" pitchFamily="49" charset="0"/>
              </a:rPr>
              <a:t> In[10] := Plot[Domet[α, 70], {α, 0, 90},</a:t>
            </a:r>
          </a:p>
          <a:p>
            <a:pPr>
              <a:buNone/>
            </a:pPr>
            <a:r>
              <a:rPr lang="en-US" sz="1600" smtClean="0">
                <a:latin typeface="Courier New" pitchFamily="49" charset="0"/>
                <a:cs typeface="Courier New" pitchFamily="49" charset="0"/>
              </a:rPr>
              <a:t>            AxesLabel → {"α(°)", "Domet(m)"},</a:t>
            </a:r>
          </a:p>
          <a:p>
            <a:pPr>
              <a:buNone/>
            </a:pPr>
            <a:r>
              <a:rPr lang="en-US" sz="1600" smtClean="0">
                <a:latin typeface="Courier New" pitchFamily="49" charset="0"/>
                <a:cs typeface="Courier New" pitchFamily="49" charset="0"/>
              </a:rPr>
              <a:t>            Ticks → {{0, 15, 30, 45, 60, 75, 90}}]</a:t>
            </a:r>
          </a:p>
          <a:p>
            <a:pPr>
              <a:buNone/>
            </a:pPr>
            <a:endParaRPr lang="en-US" sz="1600" smtClean="0">
              <a:solidFill>
                <a:schemeClr val="tx1"/>
              </a:solidFill>
              <a:latin typeface="Courier New" pitchFamily="49" charset="0"/>
              <a:cs typeface="Courier New" pitchFamily="49" charset="0"/>
            </a:endParaRPr>
          </a:p>
          <a:p>
            <a:pPr>
              <a:buNone/>
            </a:pPr>
            <a:endParaRPr lang="en-US" sz="1600" smtClean="0">
              <a:latin typeface="Courier New" pitchFamily="49" charset="0"/>
              <a:cs typeface="Courier New" pitchFamily="49" charset="0"/>
            </a:endParaRPr>
          </a:p>
          <a:p>
            <a:pPr>
              <a:buNone/>
            </a:pPr>
            <a:endParaRPr lang="en-US" sz="1600" smtClean="0">
              <a:solidFill>
                <a:schemeClr val="tx1"/>
              </a:solidFill>
              <a:latin typeface="Courier New" pitchFamily="49" charset="0"/>
              <a:cs typeface="Courier New" pitchFamily="49" charset="0"/>
            </a:endParaRPr>
          </a:p>
          <a:p>
            <a:pPr>
              <a:buNone/>
            </a:pPr>
            <a:endParaRPr lang="en-US" sz="1600" smtClean="0">
              <a:latin typeface="Courier New" pitchFamily="49" charset="0"/>
              <a:cs typeface="Courier New" pitchFamily="49" charset="0"/>
            </a:endParaRPr>
          </a:p>
          <a:p>
            <a:pPr>
              <a:buNone/>
            </a:pPr>
            <a:endParaRPr lang="en-US" sz="1600" smtClean="0">
              <a:latin typeface="Courier New" pitchFamily="49" charset="0"/>
              <a:cs typeface="Courier New" pitchFamily="49" charset="0"/>
            </a:endParaRPr>
          </a:p>
          <a:p>
            <a:pPr>
              <a:buNone/>
            </a:pPr>
            <a:endParaRPr lang="en-US" sz="1600" smtClean="0">
              <a:latin typeface="Courier New" pitchFamily="49" charset="0"/>
              <a:cs typeface="Courier New" pitchFamily="49" charset="0"/>
            </a:endParaRPr>
          </a:p>
          <a:p>
            <a:pPr>
              <a:buNone/>
            </a:pPr>
            <a:r>
              <a:rPr lang="en-US" sz="1600" smtClean="0">
                <a:solidFill>
                  <a:schemeClr val="tx1"/>
                </a:solidFill>
                <a:latin typeface="Courier New" pitchFamily="49" charset="0"/>
                <a:cs typeface="Courier New" pitchFamily="49" charset="0"/>
              </a:rPr>
              <a:t>Out[10]  = </a:t>
            </a:r>
          </a:p>
        </p:txBody>
      </p:sp>
      <p:pic>
        <p:nvPicPr>
          <p:cNvPr id="4" name="Picture 3"/>
          <p:cNvPicPr/>
          <p:nvPr/>
        </p:nvPicPr>
        <p:blipFill>
          <a:blip r:embed="rId2"/>
          <a:srcRect/>
          <a:stretch>
            <a:fillRect/>
          </a:stretch>
        </p:blipFill>
        <p:spPr bwMode="auto">
          <a:xfrm>
            <a:off x="2024058" y="3286124"/>
            <a:ext cx="4333892" cy="2962287"/>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7844"/>
            <a:ext cx="8229600" cy="5717304"/>
          </a:xfrm>
        </p:spPr>
        <p:txBody>
          <a:bodyPr>
            <a:normAutofit/>
          </a:bodyPr>
          <a:lstStyle/>
          <a:p>
            <a:pPr lvl="1" algn="just"/>
            <a:r>
              <a:rPr lang="sr-Cyrl-CS" sz="2000" smtClean="0">
                <a:solidFill>
                  <a:schemeClr val="tx1"/>
                </a:solidFill>
              </a:rPr>
              <a:t>Налажење тачне вредности угла постиже се следећим алгоритмом:</a:t>
            </a:r>
          </a:p>
          <a:p>
            <a:pPr lvl="1" algn="just"/>
            <a:endParaRPr lang="sr-Cyrl-CS" sz="2000" smtClean="0">
              <a:solidFill>
                <a:schemeClr val="tx1"/>
              </a:solidFill>
            </a:endParaRPr>
          </a:p>
          <a:p>
            <a:pPr>
              <a:buNone/>
            </a:pPr>
            <a:r>
              <a:rPr lang="sr-Cyrl-CS" sz="1600" smtClean="0">
                <a:latin typeface="Courier New" pitchFamily="49" charset="0"/>
                <a:cs typeface="Courier New" pitchFamily="49" charset="0"/>
              </a:rPr>
              <a:t> </a:t>
            </a:r>
            <a:r>
              <a:rPr lang="en-US" sz="1600" smtClean="0">
                <a:latin typeface="Courier New" pitchFamily="49" charset="0"/>
                <a:cs typeface="Courier New" pitchFamily="49" charset="0"/>
              </a:rPr>
              <a:t>In[11] := L = Table[{α, Domet[α, 70]}, {α, 30, 45, 0.01}];</a:t>
            </a:r>
          </a:p>
          <a:p>
            <a:pPr>
              <a:buNone/>
            </a:pPr>
            <a:r>
              <a:rPr lang="en-US" sz="1600" smtClean="0">
                <a:latin typeface="Courier New" pitchFamily="49" charset="0"/>
                <a:cs typeface="Courier New" pitchFamily="49" charset="0"/>
              </a:rPr>
              <a:t>           Do[</a:t>
            </a:r>
          </a:p>
          <a:p>
            <a:pPr>
              <a:buNone/>
            </a:pPr>
            <a:r>
              <a:rPr lang="en-US" sz="1600" smtClean="0">
                <a:latin typeface="Courier New" pitchFamily="49" charset="0"/>
                <a:cs typeface="Courier New" pitchFamily="49" charset="0"/>
              </a:rPr>
              <a:t>            If[</a:t>
            </a:r>
          </a:p>
          <a:p>
            <a:pPr>
              <a:buNone/>
            </a:pPr>
            <a:r>
              <a:rPr lang="en-US" sz="1600" smtClean="0">
                <a:latin typeface="Courier New" pitchFamily="49" charset="0"/>
                <a:cs typeface="Courier New" pitchFamily="49" charset="0"/>
              </a:rPr>
              <a:t>             L[[i, 2]] == Max[L], imax=i]</a:t>
            </a:r>
          </a:p>
          <a:p>
            <a:pPr>
              <a:buNone/>
            </a:pPr>
            <a:r>
              <a:rPr lang="en-US" sz="1600" smtClean="0">
                <a:latin typeface="Courier New" pitchFamily="49" charset="0"/>
                <a:cs typeface="Courier New" pitchFamily="49" charset="0"/>
              </a:rPr>
              <a:t>            ,{i, Length[L]}]</a:t>
            </a:r>
          </a:p>
          <a:p>
            <a:pPr>
              <a:buNone/>
            </a:pPr>
            <a:r>
              <a:rPr lang="en-US" sz="1600" smtClean="0">
                <a:latin typeface="Courier New" pitchFamily="49" charset="0"/>
                <a:cs typeface="Courier New" pitchFamily="49" charset="0"/>
              </a:rPr>
              <a:t>           Print[L[[imax]]]</a:t>
            </a:r>
            <a:endParaRPr lang="sr-Cyrl-CS" sz="1600" smtClean="0">
              <a:latin typeface="Courier New" pitchFamily="49" charset="0"/>
              <a:cs typeface="Courier New" pitchFamily="49" charset="0"/>
            </a:endParaRPr>
          </a:p>
          <a:p>
            <a:pPr>
              <a:buNone/>
            </a:pPr>
            <a:endParaRPr lang="en-US" sz="800" smtClean="0">
              <a:latin typeface="Courier New" pitchFamily="49" charset="0"/>
              <a:cs typeface="Courier New" pitchFamily="49" charset="0"/>
            </a:endParaRPr>
          </a:p>
          <a:p>
            <a:pPr>
              <a:buNone/>
            </a:pPr>
            <a:r>
              <a:rPr lang="en-US" sz="1600" smtClean="0">
                <a:latin typeface="Courier New" pitchFamily="49" charset="0"/>
                <a:cs typeface="Courier New" pitchFamily="49" charset="0"/>
              </a:rPr>
              <a:t>Out[11]  = {37.84, 193.092}</a:t>
            </a:r>
          </a:p>
          <a:p>
            <a:pPr algn="just">
              <a:buNone/>
            </a:pPr>
            <a:endParaRPr lang="en-US" sz="2200">
              <a:solidFill>
                <a:schemeClr val="tx1"/>
              </a:solidFill>
            </a:endParaRPr>
          </a:p>
        </p:txBody>
      </p:sp>
      <p:sp>
        <p:nvSpPr>
          <p:cNvPr id="5" name="Content Placeholder 2"/>
          <p:cNvSpPr txBox="1">
            <a:spLocks/>
          </p:cNvSpPr>
          <p:nvPr/>
        </p:nvSpPr>
        <p:spPr>
          <a:xfrm>
            <a:off x="500034" y="4214818"/>
            <a:ext cx="8215370" cy="1785950"/>
          </a:xfrm>
          <a:prstGeom prst="rect">
            <a:avLst/>
          </a:prstGeom>
        </p:spPr>
        <p:txBody>
          <a:bodyPr vert="horz">
            <a:normAutofit/>
          </a:bodyPr>
          <a:lstStyle/>
          <a:p>
            <a:pPr marL="365760" marR="0" lvl="0" indent="-256032" algn="l" defTabSz="914400" rtl="0" eaLnBrk="1" fontAlgn="auto" latinLnBrk="0" hangingPunct="1">
              <a:lnSpc>
                <a:spcPct val="100000"/>
              </a:lnSpc>
              <a:spcBef>
                <a:spcPts val="300"/>
              </a:spcBef>
              <a:spcAft>
                <a:spcPts val="0"/>
              </a:spcAft>
              <a:buClr>
                <a:schemeClr val="accent3"/>
              </a:buClr>
              <a:buSzTx/>
              <a:tabLst/>
              <a:defRPr/>
            </a:pPr>
            <a:endParaRPr kumimoji="0" lang="sr-Cyrl-CS" sz="800" b="0" i="0" u="none" strike="noStrike" kern="1200" cap="none" spc="0" normalizeH="0" baseline="0" noProof="0" smtClean="0">
              <a:ln>
                <a:noFill/>
              </a:ln>
              <a:solidFill>
                <a:schemeClr val="tx1"/>
              </a:solidFill>
              <a:effectLst/>
              <a:uLnTx/>
              <a:uFillTx/>
              <a:latin typeface="+mn-lt"/>
              <a:ea typeface="+mn-ea"/>
              <a:cs typeface="+mn-cs"/>
            </a:endParaRPr>
          </a:p>
          <a:p>
            <a:pPr marL="658368" lvl="1" indent="-246888" algn="just">
              <a:spcBef>
                <a:spcPts val="300"/>
              </a:spcBef>
              <a:buClr>
                <a:schemeClr val="accent2"/>
              </a:buClr>
              <a:buFont typeface="Georgia"/>
              <a:buChar char="▫"/>
            </a:pPr>
            <a:r>
              <a:rPr lang="sr-Cyrl-CS" sz="2000" smtClean="0"/>
              <a:t>Дакле, када је почетна брзина 70 </a:t>
            </a:r>
            <a:r>
              <a:rPr lang="en-US" sz="2000" smtClean="0"/>
              <a:t>m/s</a:t>
            </a:r>
            <a:r>
              <a:rPr lang="sr-Cyrl-CS" sz="2000" smtClean="0"/>
              <a:t>, највећи домет од 193,092 метара, остварује се при углу од 37,84°. Ако се исти поступак понови за друге вредности брзине, може се закључти да се при већим почетним брзинама оптимални угао смањује и све више удаљава од 45°.</a:t>
            </a:r>
            <a:endParaRPr lang="en-US" sz="2000" smtClean="0"/>
          </a:p>
          <a:p>
            <a:pPr marL="658368" lvl="1" indent="-246888" algn="just">
              <a:spcBef>
                <a:spcPts val="300"/>
              </a:spcBef>
              <a:buClr>
                <a:schemeClr val="accent2"/>
              </a:buClr>
              <a:buFont typeface="Georgia"/>
              <a:buChar char="▫"/>
            </a:pPr>
            <a:endParaRPr kumimoji="0" lang="sr-Cyrl-CS" sz="16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1066800"/>
          </a:xfrm>
        </p:spPr>
        <p:txBody>
          <a:bodyPr>
            <a:normAutofit/>
          </a:bodyPr>
          <a:lstStyle/>
          <a:p>
            <a:r>
              <a:rPr lang="sr-Cyrl-CS" sz="3600" smtClean="0"/>
              <a:t>Визуализација косог хица</a:t>
            </a:r>
            <a:endParaRPr lang="en-US" sz="3600"/>
          </a:p>
        </p:txBody>
      </p:sp>
      <p:sp>
        <p:nvSpPr>
          <p:cNvPr id="3" name="Content Placeholder 2"/>
          <p:cNvSpPr>
            <a:spLocks noGrp="1"/>
          </p:cNvSpPr>
          <p:nvPr>
            <p:ph idx="1"/>
          </p:nvPr>
        </p:nvSpPr>
        <p:spPr>
          <a:xfrm>
            <a:off x="457200" y="1928802"/>
            <a:ext cx="8229600" cy="4325112"/>
          </a:xfrm>
        </p:spPr>
        <p:txBody>
          <a:bodyPr>
            <a:normAutofit/>
          </a:bodyPr>
          <a:lstStyle/>
          <a:p>
            <a:r>
              <a:rPr lang="sr-Cyrl-CS" sz="2000" smtClean="0"/>
              <a:t>За визуализацију косог хица потребна је функција </a:t>
            </a:r>
            <a:r>
              <a:rPr lang="en-US" sz="2000" smtClean="0">
                <a:latin typeface="Courier New" pitchFamily="49" charset="0"/>
                <a:cs typeface="Courier New" pitchFamily="49" charset="0"/>
              </a:rPr>
              <a:t>Manipulate</a:t>
            </a:r>
            <a:r>
              <a:rPr lang="sr-Cyrl-CS" sz="2000" smtClean="0"/>
              <a:t>. То је функција за интерактивну визуализацију и најчешће има следећи облик: </a:t>
            </a:r>
            <a:r>
              <a:rPr lang="en-US" sz="2000" smtClean="0">
                <a:latin typeface="Courier New" pitchFamily="49" charset="0"/>
                <a:cs typeface="Courier New" pitchFamily="49" charset="0"/>
              </a:rPr>
              <a:t>Manipulate[expr, {u, umin, umax}]</a:t>
            </a:r>
            <a:r>
              <a:rPr lang="en-US" sz="2000" smtClean="0"/>
              <a:t>.</a:t>
            </a:r>
            <a:r>
              <a:rPr lang="sr-Cyrl-CS" sz="2000" smtClean="0"/>
              <a:t> Њен рад се заснива на томе да генерише и приказује различите верзије објекта </a:t>
            </a:r>
            <a:r>
              <a:rPr lang="en-US" sz="2000" smtClean="0">
                <a:latin typeface="Courier New" pitchFamily="49" charset="0"/>
                <a:cs typeface="Courier New" pitchFamily="49" charset="0"/>
              </a:rPr>
              <a:t>expr</a:t>
            </a:r>
            <a:r>
              <a:rPr lang="sr-Cyrl-CS" sz="2000" smtClean="0"/>
              <a:t>, мењањем параметра </a:t>
            </a:r>
            <a:r>
              <a:rPr lang="en-US" sz="2000" i="1" smtClean="0"/>
              <a:t>u</a:t>
            </a:r>
            <a:r>
              <a:rPr lang="sr-Cyrl-CS" sz="2000" smtClean="0"/>
              <a:t>.</a:t>
            </a:r>
          </a:p>
          <a:p>
            <a:endParaRPr lang="sr-Cyrl-CS" sz="800" smtClean="0"/>
          </a:p>
          <a:p>
            <a:pPr algn="just"/>
            <a:r>
              <a:rPr lang="sr-Cyrl-CS" sz="2000" smtClean="0"/>
              <a:t>У случају косог хица, објекат који се мења је график путање и положај тачке која представља тело. За сваку појединачну вредност параметра </a:t>
            </a:r>
            <a:r>
              <a:rPr lang="en-US" sz="2000" i="1" smtClean="0"/>
              <a:t>t</a:t>
            </a:r>
            <a:r>
              <a:rPr lang="en-US" sz="2000" smtClean="0"/>
              <a:t> </a:t>
            </a:r>
            <a:r>
              <a:rPr lang="sr-Cyrl-CS" sz="2000" smtClean="0"/>
              <a:t>(време) генерише се нови график и нови положај тела. Све ово омогућава да се низ статичних слика претвори у анимацију која симулира кретање тела у гравитационом пољу.</a:t>
            </a:r>
            <a:endParaRPr lang="en-US" sz="2000"/>
          </a:p>
        </p:txBody>
      </p:sp>
    </p:spTree>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1071570"/>
          </a:xfrm>
        </p:spPr>
        <p:txBody>
          <a:bodyPr>
            <a:normAutofit/>
          </a:bodyPr>
          <a:lstStyle/>
          <a:p>
            <a:pPr algn="just"/>
            <a:r>
              <a:rPr lang="sr-Cyrl-CS" sz="2000" smtClean="0"/>
              <a:t>Сада се дефинише функција </a:t>
            </a:r>
            <a:r>
              <a:rPr lang="en-US" sz="2000" smtClean="0">
                <a:latin typeface="Courier New" pitchFamily="49" charset="0"/>
                <a:cs typeface="Courier New" pitchFamily="49" charset="0"/>
              </a:rPr>
              <a:t>Projektil[</a:t>
            </a:r>
            <a:r>
              <a:rPr lang="en-US" sz="2000" i="1" smtClean="0">
                <a:latin typeface="Courier New" pitchFamily="49" charset="0"/>
                <a:cs typeface="Courier New" pitchFamily="49" charset="0"/>
              </a:rPr>
              <a:t>v0</a:t>
            </a:r>
            <a:r>
              <a:rPr lang="en-US" sz="2000" smtClean="0">
                <a:latin typeface="Courier New" pitchFamily="49" charset="0"/>
                <a:cs typeface="Courier New" pitchFamily="49" charset="0"/>
              </a:rPr>
              <a:t>_, </a:t>
            </a:r>
            <a:r>
              <a:rPr lang="en-US" sz="2000" i="1" smtClean="0">
                <a:latin typeface="Courier New" pitchFamily="49" charset="0"/>
                <a:cs typeface="Courier New" pitchFamily="49" charset="0"/>
              </a:rPr>
              <a:t>α</a:t>
            </a:r>
            <a:r>
              <a:rPr lang="en-US" sz="2000" smtClean="0">
                <a:latin typeface="Courier New" pitchFamily="49" charset="0"/>
                <a:cs typeface="Courier New" pitchFamily="49" charset="0"/>
              </a:rPr>
              <a:t>_]</a:t>
            </a:r>
            <a:r>
              <a:rPr lang="sr-Cyrl-CS" sz="2000" smtClean="0"/>
              <a:t>, која за различите вредности угла и почетне брзине даје интерактивну визуализацију косог хица.</a:t>
            </a:r>
            <a:endParaRPr lang="en-US" sz="2000"/>
          </a:p>
        </p:txBody>
      </p:sp>
      <p:sp>
        <p:nvSpPr>
          <p:cNvPr id="6" name="TextBox 5"/>
          <p:cNvSpPr txBox="1"/>
          <p:nvPr/>
        </p:nvSpPr>
        <p:spPr>
          <a:xfrm>
            <a:off x="285720" y="2285992"/>
            <a:ext cx="4429156" cy="3785652"/>
          </a:xfrm>
          <a:prstGeom prst="rect">
            <a:avLst/>
          </a:prstGeom>
          <a:noFill/>
        </p:spPr>
        <p:txBody>
          <a:bodyPr wrap="square" rtlCol="0">
            <a:spAutoFit/>
          </a:bodyPr>
          <a:lstStyle/>
          <a:p>
            <a:r>
              <a:rPr lang="sr-Cyrl-CS" sz="1000" smtClean="0">
                <a:latin typeface="Courier New" pitchFamily="49" charset="0"/>
                <a:cs typeface="Courier New" pitchFamily="49" charset="0"/>
              </a:rPr>
              <a:t> </a:t>
            </a:r>
            <a:r>
              <a:rPr lang="en-US" sz="1000" smtClean="0">
                <a:latin typeface="Courier New" pitchFamily="49" charset="0"/>
                <a:cs typeface="Courier New" pitchFamily="49" charset="0"/>
              </a:rPr>
              <a:t>In[12] := Projektil[</a:t>
            </a:r>
            <a:r>
              <a:rPr lang="en-US" sz="1000" i="1" smtClean="0">
                <a:latin typeface="Courier New" pitchFamily="49" charset="0"/>
                <a:cs typeface="Courier New" pitchFamily="49" charset="0"/>
              </a:rPr>
              <a:t>v0</a:t>
            </a:r>
            <a:r>
              <a:rPr lang="en-US" sz="1000" smtClean="0">
                <a:latin typeface="Courier New" pitchFamily="49" charset="0"/>
                <a:cs typeface="Courier New" pitchFamily="49" charset="0"/>
              </a:rPr>
              <a:t>_, </a:t>
            </a:r>
            <a:r>
              <a:rPr lang="en-US" sz="1000" i="1" smtClean="0">
                <a:latin typeface="Courier New" pitchFamily="49" charset="0"/>
                <a:cs typeface="Courier New" pitchFamily="49" charset="0"/>
              </a:rPr>
              <a:t>α_</a:t>
            </a:r>
            <a:r>
              <a:rPr lang="en-US" sz="1000" smtClean="0">
                <a:latin typeface="Courier New" pitchFamily="49" charset="0"/>
                <a:cs typeface="Courier New" pitchFamily="49" charset="0"/>
              </a:rPr>
              <a:t> ] := Module[</a:t>
            </a:r>
            <a:endParaRPr lang="sr-Cyrl-CS" sz="1000" smtClean="0">
              <a:latin typeface="Courier New" pitchFamily="49" charset="0"/>
              <a:cs typeface="Courier New" pitchFamily="49" charset="0"/>
            </a:endParaRPr>
          </a:p>
          <a:p>
            <a:endParaRPr lang="en-US" sz="1000" smtClean="0">
              <a:latin typeface="Courier New" pitchFamily="49" charset="0"/>
              <a:cs typeface="Courier New" pitchFamily="49" charset="0"/>
            </a:endParaRPr>
          </a:p>
          <a:p>
            <a:r>
              <a:rPr lang="en-US" sz="1000" smtClean="0">
                <a:latin typeface="Courier New" pitchFamily="49" charset="0"/>
                <a:cs typeface="Courier New" pitchFamily="49" charset="0"/>
              </a:rPr>
              <a:t>             {g=9.81, k=0.0052, vx0, vy0, Xmax, Ymax,</a:t>
            </a:r>
          </a:p>
          <a:p>
            <a:r>
              <a:rPr lang="en-US" sz="1000" smtClean="0">
                <a:latin typeface="Courier New" pitchFamily="49" charset="0"/>
                <a:cs typeface="Courier New" pitchFamily="49" charset="0"/>
              </a:rPr>
              <a:t>              T, sol, solX, solY, Tk},</a:t>
            </a:r>
            <a:endParaRPr lang="sr-Cyrl-CS" sz="1000" smtClean="0">
              <a:latin typeface="Courier New" pitchFamily="49" charset="0"/>
              <a:cs typeface="Courier New" pitchFamily="49" charset="0"/>
            </a:endParaRPr>
          </a:p>
          <a:p>
            <a:endParaRPr lang="en-US" sz="1000" smtClean="0">
              <a:latin typeface="Courier New" pitchFamily="49" charset="0"/>
              <a:cs typeface="Courier New" pitchFamily="49" charset="0"/>
            </a:endParaRPr>
          </a:p>
          <a:p>
            <a:r>
              <a:rPr lang="en-US" sz="1000" smtClean="0">
                <a:latin typeface="Courier New" pitchFamily="49" charset="0"/>
                <a:cs typeface="Courier New" pitchFamily="49" charset="0"/>
              </a:rPr>
              <a:t>             vx0=</a:t>
            </a:r>
            <a:r>
              <a:rPr lang="en-US" sz="1000" i="1" smtClean="0">
                <a:latin typeface="Courier New" pitchFamily="49" charset="0"/>
                <a:cs typeface="Courier New" pitchFamily="49" charset="0"/>
              </a:rPr>
              <a:t>v0</a:t>
            </a:r>
            <a:r>
              <a:rPr lang="en-US" sz="1000" smtClean="0">
                <a:latin typeface="Courier New" pitchFamily="49" charset="0"/>
                <a:cs typeface="Courier New" pitchFamily="49" charset="0"/>
              </a:rPr>
              <a:t> Cos[Pi </a:t>
            </a:r>
            <a:r>
              <a:rPr lang="en-US" sz="1000" i="1" smtClean="0">
                <a:latin typeface="Courier New" pitchFamily="49" charset="0"/>
                <a:cs typeface="Courier New" pitchFamily="49" charset="0"/>
              </a:rPr>
              <a:t>α</a:t>
            </a:r>
            <a:r>
              <a:rPr lang="en-US" sz="1000" smtClean="0">
                <a:latin typeface="Courier New" pitchFamily="49" charset="0"/>
                <a:cs typeface="Courier New" pitchFamily="49" charset="0"/>
              </a:rPr>
              <a:t>/180];</a:t>
            </a:r>
          </a:p>
          <a:p>
            <a:r>
              <a:rPr lang="en-US" sz="1000" smtClean="0">
                <a:latin typeface="Courier New" pitchFamily="49" charset="0"/>
                <a:cs typeface="Courier New" pitchFamily="49" charset="0"/>
              </a:rPr>
              <a:t>             vy0=</a:t>
            </a:r>
            <a:r>
              <a:rPr lang="en-US" sz="1000" i="1" smtClean="0">
                <a:latin typeface="Courier New" pitchFamily="49" charset="0"/>
                <a:cs typeface="Courier New" pitchFamily="49" charset="0"/>
              </a:rPr>
              <a:t>v0</a:t>
            </a:r>
            <a:r>
              <a:rPr lang="en-US" sz="1000" smtClean="0">
                <a:latin typeface="Courier New" pitchFamily="49" charset="0"/>
                <a:cs typeface="Courier New" pitchFamily="49" charset="0"/>
              </a:rPr>
              <a:t> Sin[Pi </a:t>
            </a:r>
            <a:r>
              <a:rPr lang="en-US" sz="1000" i="1" smtClean="0">
                <a:latin typeface="Courier New" pitchFamily="49" charset="0"/>
                <a:cs typeface="Courier New" pitchFamily="49" charset="0"/>
              </a:rPr>
              <a:t>α</a:t>
            </a:r>
            <a:r>
              <a:rPr lang="en-US" sz="1000" smtClean="0">
                <a:latin typeface="Courier New" pitchFamily="49" charset="0"/>
                <a:cs typeface="Courier New" pitchFamily="49" charset="0"/>
              </a:rPr>
              <a:t>/180];</a:t>
            </a:r>
          </a:p>
          <a:p>
            <a:r>
              <a:rPr lang="en-US" sz="1000" smtClean="0">
                <a:latin typeface="Courier New" pitchFamily="49" charset="0"/>
                <a:cs typeface="Courier New" pitchFamily="49" charset="0"/>
              </a:rPr>
              <a:t>             Xmax=2vx0 vy0/g;  </a:t>
            </a:r>
          </a:p>
          <a:p>
            <a:r>
              <a:rPr lang="en-US" sz="1000" smtClean="0">
                <a:latin typeface="Courier New" pitchFamily="49" charset="0"/>
                <a:cs typeface="Courier New" pitchFamily="49" charset="0"/>
              </a:rPr>
              <a:t>             Ymax=vy0^2/(2g);  </a:t>
            </a:r>
          </a:p>
          <a:p>
            <a:r>
              <a:rPr lang="en-US" sz="1000" smtClean="0">
                <a:latin typeface="Courier New" pitchFamily="49" charset="0"/>
                <a:cs typeface="Courier New" pitchFamily="49" charset="0"/>
              </a:rPr>
              <a:t>             T=2vy0/g;</a:t>
            </a:r>
            <a:endParaRPr lang="sr-Cyrl-CS" sz="1000" smtClean="0">
              <a:latin typeface="Courier New" pitchFamily="49" charset="0"/>
              <a:cs typeface="Courier New" pitchFamily="49" charset="0"/>
            </a:endParaRPr>
          </a:p>
          <a:p>
            <a:endParaRPr lang="en-US" sz="1000" smtClean="0">
              <a:latin typeface="Courier New" pitchFamily="49" charset="0"/>
              <a:cs typeface="Courier New" pitchFamily="49" charset="0"/>
            </a:endParaRPr>
          </a:p>
          <a:p>
            <a:r>
              <a:rPr lang="en-US" sz="1000" smtClean="0">
                <a:latin typeface="Courier New" pitchFamily="49" charset="0"/>
                <a:cs typeface="Courier New" pitchFamily="49" charset="0"/>
              </a:rPr>
              <a:t>             sol = NDSolve[{</a:t>
            </a:r>
          </a:p>
          <a:p>
            <a:r>
              <a:rPr lang="en-US" sz="1000" smtClean="0">
                <a:latin typeface="Courier New" pitchFamily="49" charset="0"/>
                <a:cs typeface="Courier New" pitchFamily="49" charset="0"/>
              </a:rPr>
              <a:t>               x’’[t]== </a:t>
            </a:r>
            <a:endParaRPr lang="sr-Cyrl-CS" sz="1000" smtClean="0">
              <a:latin typeface="Courier New" pitchFamily="49" charset="0"/>
              <a:cs typeface="Courier New" pitchFamily="49" charset="0"/>
            </a:endParaRPr>
          </a:p>
          <a:p>
            <a:r>
              <a:rPr lang="sr-Cyrl-CS" sz="1000" smtClean="0">
                <a:latin typeface="Courier New" pitchFamily="49" charset="0"/>
                <a:cs typeface="Courier New" pitchFamily="49" charset="0"/>
              </a:rPr>
              <a:t>                 </a:t>
            </a:r>
            <a:r>
              <a:rPr lang="en-US" sz="1000" smtClean="0">
                <a:latin typeface="Courier New" pitchFamily="49" charset="0"/>
                <a:cs typeface="Courier New" pitchFamily="49" charset="0"/>
              </a:rPr>
              <a:t>-k*Sqrt[x’[t]^2 + y’[t]^2] x’[t],</a:t>
            </a:r>
          </a:p>
          <a:p>
            <a:r>
              <a:rPr lang="en-US" sz="1000" smtClean="0">
                <a:latin typeface="Courier New" pitchFamily="49" charset="0"/>
                <a:cs typeface="Courier New" pitchFamily="49" charset="0"/>
              </a:rPr>
              <a:t>               y’’[t]== </a:t>
            </a:r>
            <a:endParaRPr lang="sr-Cyrl-CS" sz="1000" smtClean="0">
              <a:latin typeface="Courier New" pitchFamily="49" charset="0"/>
              <a:cs typeface="Courier New" pitchFamily="49" charset="0"/>
            </a:endParaRPr>
          </a:p>
          <a:p>
            <a:r>
              <a:rPr lang="sr-Cyrl-CS" sz="1000" smtClean="0">
                <a:latin typeface="Courier New" pitchFamily="49" charset="0"/>
                <a:cs typeface="Courier New" pitchFamily="49" charset="0"/>
              </a:rPr>
              <a:t>                 </a:t>
            </a:r>
            <a:r>
              <a:rPr lang="en-US" sz="1000" smtClean="0">
                <a:latin typeface="Courier New" pitchFamily="49" charset="0"/>
                <a:cs typeface="Courier New" pitchFamily="49" charset="0"/>
              </a:rPr>
              <a:t>-g-k*Sqrt[x’[t]^2 + y’[t]^2] y’[t],</a:t>
            </a:r>
          </a:p>
          <a:p>
            <a:r>
              <a:rPr lang="en-US" sz="1000" smtClean="0">
                <a:latin typeface="Courier New" pitchFamily="49" charset="0"/>
                <a:cs typeface="Courier New" pitchFamily="49" charset="0"/>
              </a:rPr>
              <a:t>               x’[0]== vx0, x[0]== 0, </a:t>
            </a:r>
            <a:endParaRPr lang="sr-Cyrl-CS" sz="1000" smtClean="0">
              <a:latin typeface="Courier New" pitchFamily="49" charset="0"/>
              <a:cs typeface="Courier New" pitchFamily="49" charset="0"/>
            </a:endParaRPr>
          </a:p>
          <a:p>
            <a:r>
              <a:rPr lang="sr-Cyrl-CS" sz="1000" smtClean="0">
                <a:latin typeface="Courier New" pitchFamily="49" charset="0"/>
                <a:cs typeface="Courier New" pitchFamily="49" charset="0"/>
              </a:rPr>
              <a:t>               </a:t>
            </a:r>
            <a:r>
              <a:rPr lang="en-US" sz="1000" smtClean="0">
                <a:latin typeface="Courier New" pitchFamily="49" charset="0"/>
                <a:cs typeface="Courier New" pitchFamily="49" charset="0"/>
              </a:rPr>
              <a:t>y’[0]== vy0, y[0]== 0}</a:t>
            </a:r>
          </a:p>
          <a:p>
            <a:r>
              <a:rPr lang="en-US" sz="1000" smtClean="0">
                <a:latin typeface="Courier New" pitchFamily="49" charset="0"/>
                <a:cs typeface="Courier New" pitchFamily="49" charset="0"/>
              </a:rPr>
              <a:t>              ,{x, y}, {t, 0, T}];</a:t>
            </a:r>
            <a:endParaRPr lang="sr-Cyrl-CS" sz="1000" smtClean="0">
              <a:latin typeface="Courier New" pitchFamily="49" charset="0"/>
              <a:cs typeface="Courier New" pitchFamily="49" charset="0"/>
            </a:endParaRPr>
          </a:p>
          <a:p>
            <a:endParaRPr lang="en-US" sz="1000" smtClean="0">
              <a:latin typeface="Courier New" pitchFamily="49" charset="0"/>
              <a:cs typeface="Courier New" pitchFamily="49" charset="0"/>
            </a:endParaRPr>
          </a:p>
          <a:p>
            <a:r>
              <a:rPr lang="en-US" sz="1000" smtClean="0">
                <a:latin typeface="Courier New" pitchFamily="49" charset="0"/>
                <a:cs typeface="Courier New" pitchFamily="49" charset="0"/>
              </a:rPr>
              <a:t>             solX = sol[[1, 1, 2]];</a:t>
            </a:r>
          </a:p>
          <a:p>
            <a:r>
              <a:rPr lang="en-US" sz="1000" smtClean="0">
                <a:latin typeface="Courier New" pitchFamily="49" charset="0"/>
                <a:cs typeface="Courier New" pitchFamily="49" charset="0"/>
              </a:rPr>
              <a:t>             solY = sol[[1, 2, 2]];</a:t>
            </a:r>
            <a:endParaRPr lang="sr-Cyrl-CS" sz="1000" smtClean="0">
              <a:latin typeface="Courier New" pitchFamily="49" charset="0"/>
              <a:cs typeface="Courier New" pitchFamily="49" charset="0"/>
            </a:endParaRPr>
          </a:p>
          <a:p>
            <a:endParaRPr lang="en-US" sz="1000" smtClean="0">
              <a:latin typeface="Courier New" pitchFamily="49" charset="0"/>
              <a:cs typeface="Courier New" pitchFamily="49" charset="0"/>
            </a:endParaRPr>
          </a:p>
          <a:p>
            <a:r>
              <a:rPr lang="en-US" sz="1000" smtClean="0">
                <a:latin typeface="Courier New" pitchFamily="49" charset="0"/>
                <a:cs typeface="Courier New" pitchFamily="49" charset="0"/>
              </a:rPr>
              <a:t>             Tk = FindRoot[solY[t]==0, {t, T}][[1, 2]];</a:t>
            </a:r>
            <a:endParaRPr lang="en-US" sz="1000">
              <a:latin typeface="Courier New" pitchFamily="49" charset="0"/>
              <a:cs typeface="Courier New" pitchFamily="49" charset="0"/>
            </a:endParaRPr>
          </a:p>
        </p:txBody>
      </p:sp>
      <p:sp>
        <p:nvSpPr>
          <p:cNvPr id="7" name="TextBox 6"/>
          <p:cNvSpPr txBox="1"/>
          <p:nvPr/>
        </p:nvSpPr>
        <p:spPr>
          <a:xfrm>
            <a:off x="4786314" y="2285992"/>
            <a:ext cx="4071966" cy="4401205"/>
          </a:xfrm>
          <a:prstGeom prst="rect">
            <a:avLst/>
          </a:prstGeom>
          <a:noFill/>
        </p:spPr>
        <p:txBody>
          <a:bodyPr wrap="square" rtlCol="0">
            <a:spAutoFit/>
          </a:bodyPr>
          <a:lstStyle/>
          <a:p>
            <a:r>
              <a:rPr lang="sr-Cyrl-CS" sz="1000" smtClean="0">
                <a:latin typeface="Courier New" pitchFamily="49" charset="0"/>
                <a:cs typeface="Courier New" pitchFamily="49" charset="0"/>
              </a:rPr>
              <a:t> </a:t>
            </a:r>
            <a:r>
              <a:rPr lang="en-US" sz="1000" smtClean="0">
                <a:latin typeface="Courier New" pitchFamily="49" charset="0"/>
                <a:cs typeface="Courier New" pitchFamily="49" charset="0"/>
              </a:rPr>
              <a:t>Return[</a:t>
            </a:r>
          </a:p>
          <a:p>
            <a:r>
              <a:rPr lang="en-US" sz="1000" smtClean="0">
                <a:latin typeface="Courier New" pitchFamily="49" charset="0"/>
                <a:cs typeface="Courier New" pitchFamily="49" charset="0"/>
              </a:rPr>
              <a:t>  Manipulate[</a:t>
            </a:r>
          </a:p>
          <a:p>
            <a:r>
              <a:rPr lang="en-US" sz="1000" smtClean="0">
                <a:latin typeface="Courier New" pitchFamily="49" charset="0"/>
                <a:cs typeface="Courier New" pitchFamily="49" charset="0"/>
              </a:rPr>
              <a:t>   If[i==0,</a:t>
            </a:r>
          </a:p>
          <a:p>
            <a:r>
              <a:rPr lang="en-US" sz="1000" smtClean="0">
                <a:latin typeface="Courier New" pitchFamily="49" charset="0"/>
                <a:cs typeface="Courier New" pitchFamily="49" charset="0"/>
              </a:rPr>
              <a:t>    Plot[vy0/vx0 x - 1/2 g/vx0^2 x^2,</a:t>
            </a:r>
          </a:p>
          <a:p>
            <a:r>
              <a:rPr lang="en-US" sz="1000" smtClean="0">
                <a:latin typeface="Courier New" pitchFamily="49" charset="0"/>
                <a:cs typeface="Courier New" pitchFamily="49" charset="0"/>
              </a:rPr>
              <a:t>     {x,0,Xmax},</a:t>
            </a:r>
          </a:p>
          <a:p>
            <a:r>
              <a:rPr lang="en-US" sz="1000" smtClean="0">
                <a:latin typeface="Courier New" pitchFamily="49" charset="0"/>
                <a:cs typeface="Courier New" pitchFamily="49" charset="0"/>
              </a:rPr>
              <a:t>     PlotRange → {{0, 1.03Xmax}, {0, 1.03Ymax}},</a:t>
            </a:r>
          </a:p>
          <a:p>
            <a:r>
              <a:rPr lang="en-US" sz="1000" smtClean="0">
                <a:latin typeface="Courier New" pitchFamily="49" charset="0"/>
                <a:cs typeface="Courier New" pitchFamily="49" charset="0"/>
              </a:rPr>
              <a:t>     AspectRatio → Ymax/Xmax,</a:t>
            </a:r>
          </a:p>
          <a:p>
            <a:r>
              <a:rPr lang="en-US" sz="1000" smtClean="0">
                <a:latin typeface="Courier New" pitchFamily="49" charset="0"/>
                <a:cs typeface="Courier New" pitchFamily="49" charset="0"/>
              </a:rPr>
              <a:t>     AxesLabel→{"x(m)","y(m)"},</a:t>
            </a:r>
          </a:p>
          <a:p>
            <a:r>
              <a:rPr lang="en-US" sz="1000" smtClean="0">
                <a:latin typeface="Courier New" pitchFamily="49" charset="0"/>
                <a:cs typeface="Courier New" pitchFamily="49" charset="0"/>
              </a:rPr>
              <a:t>     Prolog → {Blue, PointSize[0.02],</a:t>
            </a:r>
          </a:p>
          <a:p>
            <a:r>
              <a:rPr lang="en-US" sz="1000" smtClean="0">
                <a:latin typeface="Courier New" pitchFamily="49" charset="0"/>
                <a:cs typeface="Courier New" pitchFamily="49" charset="0"/>
              </a:rPr>
              <a:t>     Point[{0, 0}]}],</a:t>
            </a:r>
          </a:p>
          <a:p>
            <a:r>
              <a:rPr lang="en-US" sz="1000" smtClean="0">
                <a:latin typeface="Courier New" pitchFamily="49" charset="0"/>
                <a:cs typeface="Courier New" pitchFamily="49" charset="0"/>
              </a:rPr>
              <a:t>    Show[</a:t>
            </a:r>
          </a:p>
          <a:p>
            <a:r>
              <a:rPr lang="en-US" sz="1000" smtClean="0">
                <a:latin typeface="Courier New" pitchFamily="49" charset="0"/>
                <a:cs typeface="Courier New" pitchFamily="49" charset="0"/>
              </a:rPr>
              <a:t>     Plot[vy0/vx0 x - 1/2 g/vx0^2 x^2,</a:t>
            </a:r>
          </a:p>
          <a:p>
            <a:r>
              <a:rPr lang="en-US" sz="1000" smtClean="0">
                <a:latin typeface="Courier New" pitchFamily="49" charset="0"/>
                <a:cs typeface="Courier New" pitchFamily="49" charset="0"/>
              </a:rPr>
              <a:t>      {x, 0, Xmax},</a:t>
            </a:r>
          </a:p>
          <a:p>
            <a:r>
              <a:rPr lang="en-US" sz="1000" smtClean="0">
                <a:latin typeface="Courier New" pitchFamily="49" charset="0"/>
                <a:cs typeface="Courier New" pitchFamily="49" charset="0"/>
              </a:rPr>
              <a:t>      PlotRange → {{0, 1.03Xmax},{0, 1.03Ymax}},</a:t>
            </a:r>
          </a:p>
          <a:p>
            <a:r>
              <a:rPr lang="en-US" sz="1000" smtClean="0">
                <a:latin typeface="Courier New" pitchFamily="49" charset="0"/>
                <a:cs typeface="Courier New" pitchFamily="49" charset="0"/>
              </a:rPr>
              <a:t>      AspectRatio → Ymax/Xmax,</a:t>
            </a:r>
          </a:p>
          <a:p>
            <a:r>
              <a:rPr lang="en-US" sz="1000" smtClean="0">
                <a:latin typeface="Courier New" pitchFamily="49" charset="0"/>
                <a:cs typeface="Courier New" pitchFamily="49" charset="0"/>
              </a:rPr>
              <a:t>      AxesLabel → {"x(m)", "y(m)"}],</a:t>
            </a:r>
          </a:p>
          <a:p>
            <a:r>
              <a:rPr lang="en-US" sz="1000" smtClean="0">
                <a:latin typeface="Courier New" pitchFamily="49" charset="0"/>
                <a:cs typeface="Courier New" pitchFamily="49" charset="0"/>
              </a:rPr>
              <a:t>     ParametricPlot[{solX[t], solY[t]},</a:t>
            </a:r>
          </a:p>
          <a:p>
            <a:r>
              <a:rPr lang="en-US" sz="1000" smtClean="0">
                <a:latin typeface="Courier New" pitchFamily="49" charset="0"/>
                <a:cs typeface="Courier New" pitchFamily="49" charset="0"/>
              </a:rPr>
              <a:t>      {t, 0, i},</a:t>
            </a:r>
          </a:p>
          <a:p>
            <a:r>
              <a:rPr lang="en-US" sz="1000" smtClean="0">
                <a:latin typeface="Courier New" pitchFamily="49" charset="0"/>
                <a:cs typeface="Courier New" pitchFamily="49" charset="0"/>
              </a:rPr>
              <a:t>      PlotRange → {{0, 1.03Xmax},{0, 1.03Ymax}},</a:t>
            </a:r>
          </a:p>
          <a:p>
            <a:r>
              <a:rPr lang="en-US" sz="1000" smtClean="0">
                <a:latin typeface="Courier New" pitchFamily="49" charset="0"/>
                <a:cs typeface="Courier New" pitchFamily="49" charset="0"/>
              </a:rPr>
              <a:t>      AspectRatio → Ymax/Xmax,</a:t>
            </a:r>
          </a:p>
          <a:p>
            <a:r>
              <a:rPr lang="en-US" sz="1000" smtClean="0">
                <a:latin typeface="Courier New" pitchFamily="49" charset="0"/>
                <a:cs typeface="Courier New" pitchFamily="49" charset="0"/>
              </a:rPr>
              <a:t>      PlotStyle → Dashed,</a:t>
            </a:r>
          </a:p>
          <a:p>
            <a:r>
              <a:rPr lang="en-US" sz="1000" smtClean="0">
                <a:latin typeface="Courier New" pitchFamily="49" charset="0"/>
                <a:cs typeface="Courier New" pitchFamily="49" charset="0"/>
              </a:rPr>
              <a:t>      AxesLabel → {"x(m)", "y(m)"}],</a:t>
            </a:r>
          </a:p>
          <a:p>
            <a:r>
              <a:rPr lang="en-US" sz="1000" smtClean="0">
                <a:latin typeface="Courier New" pitchFamily="49" charset="0"/>
                <a:cs typeface="Courier New" pitchFamily="49" charset="0"/>
              </a:rPr>
              <a:t>     Graphics[{Blue, PointSize[0.02],</a:t>
            </a:r>
          </a:p>
          <a:p>
            <a:r>
              <a:rPr lang="en-US" sz="1000" smtClean="0">
                <a:latin typeface="Courier New" pitchFamily="49" charset="0"/>
                <a:cs typeface="Courier New" pitchFamily="49" charset="0"/>
              </a:rPr>
              <a:t>       Point[{solX[i], solY[i]}]}]]</a:t>
            </a:r>
          </a:p>
          <a:p>
            <a:r>
              <a:rPr lang="en-US" sz="1000" smtClean="0">
                <a:latin typeface="Courier New" pitchFamily="49" charset="0"/>
                <a:cs typeface="Courier New" pitchFamily="49" charset="0"/>
              </a:rPr>
              <a:t>   ]</a:t>
            </a:r>
          </a:p>
          <a:p>
            <a:r>
              <a:rPr lang="en-US" sz="1000" smtClean="0">
                <a:latin typeface="Courier New" pitchFamily="49" charset="0"/>
                <a:cs typeface="Courier New" pitchFamily="49" charset="0"/>
              </a:rPr>
              <a:t>    ,{{i, 0, "Vreme"}, 0, Tk}]</a:t>
            </a:r>
          </a:p>
          <a:p>
            <a:r>
              <a:rPr lang="en-US" sz="1000" smtClean="0">
                <a:latin typeface="Courier New" pitchFamily="49" charset="0"/>
                <a:cs typeface="Courier New" pitchFamily="49" charset="0"/>
              </a:rPr>
              <a:t> ]</a:t>
            </a:r>
          </a:p>
          <a:p>
            <a:r>
              <a:rPr lang="en-US" sz="1000" smtClean="0">
                <a:latin typeface="Courier New" pitchFamily="49" charset="0"/>
                <a:cs typeface="Courier New" pitchFamily="49" charset="0"/>
              </a:rPr>
              <a:t>]</a:t>
            </a:r>
            <a:endParaRPr lang="en-US" sz="1000">
              <a:latin typeface="Courier New" pitchFamily="49" charset="0"/>
              <a:cs typeface="Courier New" pitchFamily="49" charset="0"/>
            </a:endParaRPr>
          </a:p>
        </p:txBody>
      </p:sp>
    </p:spTree>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574428"/>
          </a:xfrm>
        </p:spPr>
        <p:txBody>
          <a:bodyPr>
            <a:normAutofit/>
          </a:bodyPr>
          <a:lstStyle/>
          <a:p>
            <a:pPr algn="just"/>
            <a:r>
              <a:rPr lang="sr-Cyrl-CS" sz="2000" smtClean="0"/>
              <a:t>Сада се позивањем ове функције за вредности </a:t>
            </a:r>
            <a:r>
              <a:rPr lang="en-US" sz="2000" i="1" smtClean="0"/>
              <a:t>v</a:t>
            </a:r>
            <a:r>
              <a:rPr lang="en-US" sz="2000" i="1" baseline="-25000" smtClean="0"/>
              <a:t>0</a:t>
            </a:r>
            <a:r>
              <a:rPr lang="en-US" sz="2000" smtClean="0"/>
              <a:t>=</a:t>
            </a:r>
            <a:r>
              <a:rPr lang="sr-Cyrl-CS" sz="2000" smtClean="0"/>
              <a:t>4</a:t>
            </a:r>
            <a:r>
              <a:rPr lang="en-US" sz="2000" smtClean="0"/>
              <a:t>0 m/s </a:t>
            </a:r>
            <a:r>
              <a:rPr lang="sr-Cyrl-CS" sz="2000" smtClean="0"/>
              <a:t>и </a:t>
            </a:r>
            <a:r>
              <a:rPr lang="en-US" sz="2000" i="1" smtClean="0"/>
              <a:t>α</a:t>
            </a:r>
            <a:r>
              <a:rPr lang="en-US" sz="2000" smtClean="0"/>
              <a:t>=60°</a:t>
            </a:r>
            <a:r>
              <a:rPr lang="sr-Cyrl-CS" sz="2000" smtClean="0"/>
              <a:t> добија тражена симулација</a:t>
            </a:r>
            <a:r>
              <a:rPr lang="en-US" sz="2000" smtClean="0"/>
              <a:t>.</a:t>
            </a:r>
            <a:endParaRPr lang="sr-Cyrl-CS" sz="2000" smtClean="0"/>
          </a:p>
          <a:p>
            <a:pPr algn="just"/>
            <a:endParaRPr lang="sr-Cyrl-CS" sz="2000" smtClean="0"/>
          </a:p>
          <a:p>
            <a:pPr algn="just">
              <a:buNone/>
            </a:pPr>
            <a:r>
              <a:rPr lang="en-US" sz="1600" smtClean="0">
                <a:latin typeface="Courier New" pitchFamily="49" charset="0"/>
                <a:cs typeface="Courier New" pitchFamily="49" charset="0"/>
              </a:rPr>
              <a:t> In[13] := Projektil[40, 60]</a:t>
            </a:r>
          </a:p>
          <a:p>
            <a:pPr algn="just">
              <a:buNone/>
            </a:pPr>
            <a:endParaRPr lang="en-US" sz="1600" smtClean="0">
              <a:latin typeface="Courier New" pitchFamily="49" charset="0"/>
              <a:cs typeface="Courier New" pitchFamily="49" charset="0"/>
            </a:endParaRPr>
          </a:p>
          <a:p>
            <a:pPr algn="just">
              <a:buNone/>
            </a:pPr>
            <a:endParaRPr lang="en-US" sz="1600" smtClean="0">
              <a:latin typeface="Courier New" pitchFamily="49" charset="0"/>
              <a:cs typeface="Courier New" pitchFamily="49" charset="0"/>
            </a:endParaRPr>
          </a:p>
          <a:p>
            <a:pPr algn="just">
              <a:buNone/>
            </a:pPr>
            <a:endParaRPr lang="en-US" sz="1600" smtClean="0">
              <a:latin typeface="Courier New" pitchFamily="49" charset="0"/>
              <a:cs typeface="Courier New" pitchFamily="49" charset="0"/>
            </a:endParaRPr>
          </a:p>
          <a:p>
            <a:pPr algn="just">
              <a:buNone/>
            </a:pPr>
            <a:endParaRPr lang="en-US" sz="1600" smtClean="0">
              <a:latin typeface="Courier New" pitchFamily="49" charset="0"/>
              <a:cs typeface="Courier New" pitchFamily="49" charset="0"/>
            </a:endParaRPr>
          </a:p>
          <a:p>
            <a:pPr algn="just">
              <a:buNone/>
            </a:pPr>
            <a:endParaRPr lang="en-US" sz="1600" smtClean="0">
              <a:latin typeface="Courier New" pitchFamily="49" charset="0"/>
              <a:cs typeface="Courier New" pitchFamily="49" charset="0"/>
            </a:endParaRPr>
          </a:p>
          <a:p>
            <a:pPr algn="just">
              <a:buNone/>
            </a:pPr>
            <a:endParaRPr lang="en-US" sz="1600" smtClean="0">
              <a:latin typeface="Courier New" pitchFamily="49" charset="0"/>
              <a:cs typeface="Courier New" pitchFamily="49" charset="0"/>
            </a:endParaRPr>
          </a:p>
          <a:p>
            <a:pPr algn="just">
              <a:buNone/>
            </a:pPr>
            <a:r>
              <a:rPr lang="en-US" sz="1600" smtClean="0">
                <a:latin typeface="Courier New" pitchFamily="49" charset="0"/>
                <a:cs typeface="Courier New" pitchFamily="49" charset="0"/>
              </a:rPr>
              <a:t>Out[13]  = </a:t>
            </a:r>
          </a:p>
          <a:p>
            <a:pPr algn="just">
              <a:buNone/>
            </a:pPr>
            <a:endParaRPr lang="en-US" sz="1600">
              <a:latin typeface="Courier New" pitchFamily="49" charset="0"/>
              <a:cs typeface="Courier New" pitchFamily="49" charset="0"/>
            </a:endParaRPr>
          </a:p>
        </p:txBody>
      </p:sp>
      <p:pic>
        <p:nvPicPr>
          <p:cNvPr id="4" name="Picture 3"/>
          <p:cNvPicPr/>
          <p:nvPr/>
        </p:nvPicPr>
        <p:blipFill>
          <a:blip r:embed="rId2"/>
          <a:srcRect/>
          <a:stretch>
            <a:fillRect/>
          </a:stretch>
        </p:blipFill>
        <p:spPr bwMode="auto">
          <a:xfrm>
            <a:off x="2000232" y="2571744"/>
            <a:ext cx="3997325" cy="311467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1066800"/>
          </a:xfrm>
        </p:spPr>
        <p:txBody>
          <a:bodyPr/>
          <a:lstStyle/>
          <a:p>
            <a:r>
              <a:rPr lang="en-US" smtClean="0"/>
              <a:t>5. </a:t>
            </a:r>
            <a:r>
              <a:rPr lang="sr-Cyrl-CS" smtClean="0"/>
              <a:t>Закључак</a:t>
            </a:r>
            <a:endParaRPr lang="en-US"/>
          </a:p>
        </p:txBody>
      </p:sp>
      <p:sp>
        <p:nvSpPr>
          <p:cNvPr id="3" name="Content Placeholder 2"/>
          <p:cNvSpPr>
            <a:spLocks noGrp="1"/>
          </p:cNvSpPr>
          <p:nvPr>
            <p:ph idx="1"/>
          </p:nvPr>
        </p:nvSpPr>
        <p:spPr>
          <a:xfrm>
            <a:off x="457200" y="1928802"/>
            <a:ext cx="8229600" cy="4572032"/>
          </a:xfrm>
        </p:spPr>
        <p:txBody>
          <a:bodyPr>
            <a:normAutofit fontScale="92500" lnSpcReduction="10000"/>
          </a:bodyPr>
          <a:lstStyle/>
          <a:p>
            <a:pPr algn="just"/>
            <a:r>
              <a:rPr lang="sr-Cyrl-CS" sz="2000" smtClean="0"/>
              <a:t>У овом раду представљене су само неке од могућности про- грамског пакета </a:t>
            </a:r>
            <a:r>
              <a:rPr lang="en-US" sz="2000" smtClean="0"/>
              <a:t>MATHEMATICA</a:t>
            </a:r>
            <a:r>
              <a:rPr lang="sr-Cyrl-CS" sz="2000" smtClean="0"/>
              <a:t> и његова примена на решавање одређених проблема из физике. Све описане функције чине само један делић огромног, али компактног система свестране намене. </a:t>
            </a:r>
          </a:p>
          <a:p>
            <a:pPr algn="just"/>
            <a:endParaRPr lang="sr-Cyrl-CS" sz="2000" smtClean="0"/>
          </a:p>
          <a:p>
            <a:pPr algn="just"/>
            <a:r>
              <a:rPr lang="sr-Cyrl-CS" sz="2000" smtClean="0"/>
              <a:t>Проблеми из механике (математичко и сферно клатно), електромагнетизма (електрично поље и линије сила), квантне физике (зрачење црног тела, таласне функције, потенцијалне јаме итд.) и још многи други обимнији и комплекснији проблеми релативно брзо се решавају применом овог софтвера.</a:t>
            </a:r>
          </a:p>
          <a:p>
            <a:pPr algn="just"/>
            <a:endParaRPr lang="sr-Cyrl-CS" sz="2000" smtClean="0"/>
          </a:p>
          <a:p>
            <a:pPr algn="just"/>
            <a:r>
              <a:rPr lang="sr-Cyrl-CS" sz="2000" smtClean="0"/>
              <a:t>Дакле, програмски пакет </a:t>
            </a:r>
            <a:r>
              <a:rPr lang="en-US" sz="2000" smtClean="0"/>
              <a:t>MATHEMATICA</a:t>
            </a:r>
            <a:r>
              <a:rPr lang="sr-Cyrl-CS" sz="2000" smtClean="0"/>
              <a:t> је незаобилазан алат свих оних који се баве математиком, физиком и осталим природним и техничким наукама. Све у свему, </a:t>
            </a:r>
            <a:r>
              <a:rPr lang="en-US" sz="2000" smtClean="0"/>
              <a:t>MATHEMATICA</a:t>
            </a:r>
            <a:r>
              <a:rPr lang="sr-Cyrl-CS" sz="2000" smtClean="0"/>
              <a:t> умногоме олакшава рад у науци и чина га занимљивијим.</a:t>
            </a:r>
            <a:endParaRPr lang="en-US" sz="2000" smtClean="0"/>
          </a:p>
        </p:txBody>
      </p:sp>
    </p:spTree>
  </p:cSld>
  <p:clrMapOvr>
    <a:masterClrMapping/>
  </p:clrMapOvr>
  <p:transition>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066800"/>
          </a:xfrm>
        </p:spPr>
        <p:txBody>
          <a:bodyPr>
            <a:normAutofit/>
          </a:bodyPr>
          <a:lstStyle/>
          <a:p>
            <a:pPr algn="ctr"/>
            <a:r>
              <a:rPr lang="sr-Cyrl-CS" sz="6000" smtClean="0"/>
              <a:t>Хвала на пажњи !!!</a:t>
            </a:r>
            <a:endParaRPr lang="en-US" sz="600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thematica logo.jpg"/>
          <p:cNvPicPr>
            <a:picLocks noChangeAspect="1"/>
          </p:cNvPicPr>
          <p:nvPr/>
        </p:nvPicPr>
        <p:blipFill>
          <a:blip r:embed="rId2">
            <a:lum bright="40000"/>
          </a:blip>
          <a:stretch>
            <a:fillRect/>
          </a:stretch>
        </p:blipFill>
        <p:spPr>
          <a:xfrm>
            <a:off x="2561749" y="2227913"/>
            <a:ext cx="4020502" cy="3487103"/>
          </a:xfrm>
          <a:prstGeom prst="rect">
            <a:avLst/>
          </a:prstGeom>
        </p:spPr>
      </p:pic>
      <p:sp>
        <p:nvSpPr>
          <p:cNvPr id="2" name="Title 1"/>
          <p:cNvSpPr>
            <a:spLocks noGrp="1"/>
          </p:cNvSpPr>
          <p:nvPr>
            <p:ph type="title"/>
          </p:nvPr>
        </p:nvSpPr>
        <p:spPr>
          <a:xfrm>
            <a:off x="457200" y="785794"/>
            <a:ext cx="8401080" cy="1066800"/>
          </a:xfrm>
        </p:spPr>
        <p:txBody>
          <a:bodyPr>
            <a:normAutofit/>
          </a:bodyPr>
          <a:lstStyle/>
          <a:p>
            <a:r>
              <a:rPr lang="sr-Cyrl-CS" smtClean="0"/>
              <a:t>2. Програмски пакет </a:t>
            </a:r>
            <a:r>
              <a:rPr lang="en-US" smtClean="0"/>
              <a:t>MATHEMATICA</a:t>
            </a:r>
            <a:endParaRPr lang="en-US"/>
          </a:p>
        </p:txBody>
      </p:sp>
      <p:sp>
        <p:nvSpPr>
          <p:cNvPr id="3" name="Content Placeholder 2"/>
          <p:cNvSpPr>
            <a:spLocks noGrp="1"/>
          </p:cNvSpPr>
          <p:nvPr>
            <p:ph idx="1"/>
          </p:nvPr>
        </p:nvSpPr>
        <p:spPr>
          <a:xfrm>
            <a:off x="457200" y="1928802"/>
            <a:ext cx="8229600" cy="4572032"/>
          </a:xfrm>
        </p:spPr>
        <p:txBody>
          <a:bodyPr>
            <a:normAutofit/>
          </a:bodyPr>
          <a:lstStyle/>
          <a:p>
            <a:pPr algn="just"/>
            <a:r>
              <a:rPr lang="sr-Cyrl-CS" sz="2000" smtClean="0"/>
              <a:t>Главни део софтвера </a:t>
            </a:r>
            <a:r>
              <a:rPr lang="en-US" sz="2000" smtClean="0"/>
              <a:t>MATHEMATICA</a:t>
            </a:r>
            <a:r>
              <a:rPr lang="sr-Cyrl-CS" sz="2000" smtClean="0"/>
              <a:t> је </a:t>
            </a:r>
            <a:r>
              <a:rPr lang="en-US" sz="2000" i="1" smtClean="0"/>
              <a:t>Kernel</a:t>
            </a:r>
            <a:r>
              <a:rPr lang="en-US" sz="2000" smtClean="0"/>
              <a:t> (</a:t>
            </a:r>
            <a:r>
              <a:rPr lang="sr-Cyrl-CS" sz="2000" smtClean="0"/>
              <a:t>језгро</a:t>
            </a:r>
            <a:r>
              <a:rPr lang="en-US" sz="2000" smtClean="0"/>
              <a:t>)</a:t>
            </a:r>
            <a:r>
              <a:rPr lang="sr-Cyrl-CS" sz="2000" smtClean="0"/>
              <a:t> које служи за обављање математичких операција и ради независно од рачунара на коме је инсталиран. </a:t>
            </a:r>
            <a:endParaRPr lang="en-US" sz="2000" smtClean="0"/>
          </a:p>
          <a:p>
            <a:pPr algn="just"/>
            <a:endParaRPr lang="en-US" sz="2000" smtClean="0"/>
          </a:p>
          <a:p>
            <a:pPr algn="just"/>
            <a:r>
              <a:rPr lang="sr-Cyrl-CS" sz="2000" smtClean="0"/>
              <a:t>Корисник поставља своје захтеве у радном простору (</a:t>
            </a:r>
            <a:r>
              <a:rPr lang="sr-Latn-CS" sz="2000" i="1" smtClean="0"/>
              <a:t>Notebook</a:t>
            </a:r>
            <a:r>
              <a:rPr lang="sr-Cyrl-CS" sz="2000" smtClean="0"/>
              <a:t> – свеска, белешка). Радни простор је структуирани интерактивни документ који се састоји од низа ћелија (</a:t>
            </a:r>
            <a:r>
              <a:rPr lang="sr-Latn-CS" sz="2000" i="1" smtClean="0"/>
              <a:t>Cells</a:t>
            </a:r>
            <a:r>
              <a:rPr lang="sr-Cyrl-CS" sz="2000" smtClean="0"/>
              <a:t>).</a:t>
            </a:r>
            <a:endParaRPr lang="en-US" sz="2000" smtClean="0"/>
          </a:p>
          <a:p>
            <a:endParaRPr lang="en-US" sz="2000" smtClean="0"/>
          </a:p>
          <a:p>
            <a:pPr algn="just"/>
            <a:r>
              <a:rPr lang="en-US" sz="2000" smtClean="0"/>
              <a:t>P</a:t>
            </a:r>
            <a:r>
              <a:rPr lang="sr-Cyrl-CS" sz="2000" smtClean="0"/>
              <a:t>ад са </a:t>
            </a:r>
            <a:r>
              <a:rPr lang="en-US" sz="2000" smtClean="0"/>
              <a:t>MATHEMATICA</a:t>
            </a:r>
            <a:r>
              <a:rPr lang="sr-Cyrl-CS" sz="2000" smtClean="0"/>
              <a:t>-ом одвија се у оквиру дијалога</a:t>
            </a:r>
            <a:r>
              <a:rPr lang="en-US" sz="2000" smtClean="0"/>
              <a:t>. </a:t>
            </a:r>
            <a:r>
              <a:rPr lang="sr-Cyrl-CS" sz="2000" smtClean="0"/>
              <a:t>У линије са ознаком </a:t>
            </a:r>
            <a:r>
              <a:rPr lang="sr-Latn-CS" sz="2000" smtClean="0">
                <a:latin typeface="Courier New" pitchFamily="49" charset="0"/>
                <a:cs typeface="Courier New" pitchFamily="49" charset="0"/>
              </a:rPr>
              <a:t>In</a:t>
            </a:r>
            <a:r>
              <a:rPr lang="en-US" sz="2000" smtClean="0">
                <a:latin typeface="Courier New" pitchFamily="49" charset="0"/>
                <a:cs typeface="Courier New" pitchFamily="49" charset="0"/>
              </a:rPr>
              <a:t>[n] </a:t>
            </a:r>
            <a:r>
              <a:rPr lang="sr-Cyrl-CS" sz="2000" smtClean="0"/>
              <a:t>корисник укуцава свој текст, а језгро даје повратну информацију у линијама са ознаком </a:t>
            </a:r>
            <a:r>
              <a:rPr lang="en-US" sz="2000" smtClean="0">
                <a:latin typeface="Courier New" pitchFamily="49" charset="0"/>
                <a:cs typeface="Courier New" pitchFamily="49" charset="0"/>
              </a:rPr>
              <a:t>Out[n]</a:t>
            </a:r>
            <a:r>
              <a:rPr lang="sr-Cyrl-CS" sz="2000" smtClean="0"/>
              <a:t>.</a:t>
            </a:r>
            <a:r>
              <a:rPr lang="en-US" sz="2000" smtClean="0"/>
              <a:t> </a:t>
            </a:r>
          </a:p>
          <a:p>
            <a:endParaRPr lang="en-US" sz="200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thematica logo.jpg"/>
          <p:cNvPicPr>
            <a:picLocks noChangeAspect="1"/>
          </p:cNvPicPr>
          <p:nvPr/>
        </p:nvPicPr>
        <p:blipFill>
          <a:blip r:embed="rId2">
            <a:lum bright="40000"/>
          </a:blip>
          <a:stretch>
            <a:fillRect/>
          </a:stretch>
        </p:blipFill>
        <p:spPr>
          <a:xfrm>
            <a:off x="2561749" y="2227913"/>
            <a:ext cx="4020502" cy="3487103"/>
          </a:xfrm>
          <a:prstGeom prst="rect">
            <a:avLst/>
          </a:prstGeom>
        </p:spPr>
      </p:pic>
      <p:sp>
        <p:nvSpPr>
          <p:cNvPr id="2" name="Title 1"/>
          <p:cNvSpPr>
            <a:spLocks noGrp="1"/>
          </p:cNvSpPr>
          <p:nvPr>
            <p:ph type="title"/>
          </p:nvPr>
        </p:nvSpPr>
        <p:spPr>
          <a:xfrm>
            <a:off x="457200" y="785794"/>
            <a:ext cx="8229600" cy="1066800"/>
          </a:xfrm>
        </p:spPr>
        <p:txBody>
          <a:bodyPr>
            <a:normAutofit/>
          </a:bodyPr>
          <a:lstStyle/>
          <a:p>
            <a:r>
              <a:rPr lang="sr-Cyrl-CS" sz="3600" smtClean="0"/>
              <a:t>Аритметичке операције</a:t>
            </a:r>
            <a:endParaRPr lang="en-US" sz="3600"/>
          </a:p>
        </p:txBody>
      </p:sp>
      <p:sp>
        <p:nvSpPr>
          <p:cNvPr id="3" name="Content Placeholder 2"/>
          <p:cNvSpPr>
            <a:spLocks noGrp="1"/>
          </p:cNvSpPr>
          <p:nvPr>
            <p:ph idx="1"/>
          </p:nvPr>
        </p:nvSpPr>
        <p:spPr>
          <a:xfrm>
            <a:off x="457200" y="1785926"/>
            <a:ext cx="8229600" cy="4786346"/>
          </a:xfrm>
        </p:spPr>
        <p:txBody>
          <a:bodyPr>
            <a:normAutofit/>
          </a:bodyPr>
          <a:lstStyle/>
          <a:p>
            <a:pPr algn="just"/>
            <a:r>
              <a:rPr lang="sr-Cyrl-CS" sz="2000" smtClean="0"/>
              <a:t>Пакет </a:t>
            </a:r>
            <a:r>
              <a:rPr lang="en-US" sz="2000" smtClean="0"/>
              <a:t>MATHEMATICA</a:t>
            </a:r>
            <a:r>
              <a:rPr lang="sr-Cyrl-CS" sz="2000" smtClean="0"/>
              <a:t> омогућава рад са рационалним, реалним и комплексним бројевима и поседује све тригонометријске, експоненцијалне, логаритамске и друге функције које се често користе у математици и осталим природним наукама.</a:t>
            </a:r>
            <a:endParaRPr lang="en-US" sz="2000" smtClean="0"/>
          </a:p>
          <a:p>
            <a:pPr algn="just"/>
            <a:endParaRPr lang="sr-Cyrl-CS" sz="1600" smtClean="0"/>
          </a:p>
          <a:p>
            <a:pPr algn="just">
              <a:buNone/>
            </a:pPr>
            <a:r>
              <a:rPr lang="en-US" sz="1600" smtClean="0">
                <a:latin typeface="Courier New" pitchFamily="49" charset="0"/>
                <a:cs typeface="Courier New" pitchFamily="49" charset="0"/>
              </a:rPr>
              <a:t> In[1] := (3 + 4)*9 - 12/3</a:t>
            </a:r>
          </a:p>
          <a:p>
            <a:pPr algn="just">
              <a:buNone/>
            </a:pPr>
            <a:r>
              <a:rPr lang="en-US" sz="1600" smtClean="0">
                <a:latin typeface="Courier New" pitchFamily="49" charset="0"/>
                <a:cs typeface="Courier New" pitchFamily="49" charset="0"/>
              </a:rPr>
              <a:t>Out[1]  = 59</a:t>
            </a:r>
          </a:p>
          <a:p>
            <a:pPr algn="just">
              <a:buNone/>
            </a:pPr>
            <a:endParaRPr lang="en-US" sz="1600" smtClean="0">
              <a:latin typeface="Courier New" pitchFamily="49" charset="0"/>
              <a:cs typeface="Courier New" pitchFamily="49" charset="0"/>
            </a:endParaRPr>
          </a:p>
          <a:p>
            <a:pPr algn="just">
              <a:buNone/>
            </a:pPr>
            <a:r>
              <a:rPr lang="en-US" sz="1600" smtClean="0">
                <a:latin typeface="Courier New" pitchFamily="49" charset="0"/>
                <a:cs typeface="Courier New" pitchFamily="49" charset="0"/>
              </a:rPr>
              <a:t> In[2] := 2^100</a:t>
            </a:r>
          </a:p>
          <a:p>
            <a:pPr algn="just">
              <a:buNone/>
            </a:pPr>
            <a:r>
              <a:rPr lang="en-US" sz="1600" smtClean="0">
                <a:latin typeface="Courier New" pitchFamily="49" charset="0"/>
                <a:cs typeface="Courier New" pitchFamily="49" charset="0"/>
              </a:rPr>
              <a:t>Out[2]  = 1267650600228229401496703205376</a:t>
            </a:r>
          </a:p>
          <a:p>
            <a:pPr algn="just">
              <a:buNone/>
            </a:pPr>
            <a:endParaRPr lang="en-US" sz="1600" smtClean="0">
              <a:latin typeface="Courier New" pitchFamily="49" charset="0"/>
              <a:cs typeface="Courier New" pitchFamily="49" charset="0"/>
            </a:endParaRPr>
          </a:p>
          <a:p>
            <a:pPr algn="just">
              <a:buNone/>
            </a:pPr>
            <a:r>
              <a:rPr lang="en-US" sz="1600" smtClean="0">
                <a:latin typeface="Courier New" pitchFamily="49" charset="0"/>
                <a:cs typeface="Courier New" pitchFamily="49" charset="0"/>
              </a:rPr>
              <a:t> In[3] := N[Pi, 20]</a:t>
            </a:r>
          </a:p>
          <a:p>
            <a:pPr algn="just">
              <a:buNone/>
            </a:pPr>
            <a:r>
              <a:rPr lang="en-US" sz="1600" smtClean="0">
                <a:latin typeface="Courier New" pitchFamily="49" charset="0"/>
                <a:cs typeface="Courier New" pitchFamily="49" charset="0"/>
              </a:rPr>
              <a:t>Out[3]  = 3.14159265358979324</a:t>
            </a:r>
          </a:p>
          <a:p>
            <a:pPr algn="just">
              <a:buNone/>
            </a:pPr>
            <a:endParaRPr lang="en-US" sz="1600" smtClean="0">
              <a:latin typeface="Courier New" pitchFamily="49" charset="0"/>
              <a:cs typeface="Courier New" pitchFamily="49" charset="0"/>
            </a:endParaRPr>
          </a:p>
          <a:p>
            <a:pPr algn="just">
              <a:buNone/>
            </a:pPr>
            <a:r>
              <a:rPr lang="en-US" sz="1600" smtClean="0">
                <a:latin typeface="Courier New" pitchFamily="49" charset="0"/>
                <a:cs typeface="Courier New" pitchFamily="49" charset="0"/>
              </a:rPr>
              <a:t> In[4] := Sum[x^2, {x, 1, 7}]</a:t>
            </a:r>
          </a:p>
          <a:p>
            <a:pPr algn="just">
              <a:buNone/>
            </a:pPr>
            <a:r>
              <a:rPr lang="en-US" sz="1600" smtClean="0">
                <a:latin typeface="Courier New" pitchFamily="49" charset="0"/>
                <a:cs typeface="Courier New" pitchFamily="49" charset="0"/>
              </a:rPr>
              <a:t>Out[4]  = 140</a:t>
            </a:r>
          </a:p>
          <a:p>
            <a:pPr algn="just">
              <a:buNone/>
            </a:pPr>
            <a:endParaRPr lang="en-US" sz="1600" smtClean="0">
              <a:latin typeface="Courier New" pitchFamily="49" charset="0"/>
              <a:cs typeface="Courier New" pitchFamily="49" charset="0"/>
            </a:endParaRPr>
          </a:p>
          <a:p>
            <a:pPr algn="just">
              <a:buNone/>
            </a:pPr>
            <a:endParaRPr lang="en-US" sz="1600" smtClean="0">
              <a:latin typeface="Courier New" pitchFamily="49" charset="0"/>
              <a:cs typeface="Courier New" pitchFamily="49" charset="0"/>
            </a:endParaRPr>
          </a:p>
          <a:p>
            <a:pPr algn="just">
              <a:buNone/>
            </a:pPr>
            <a:endParaRPr lang="sr-Cyrl-CS" sz="1600" smtClean="0">
              <a:latin typeface="Courier New" pitchFamily="49" charset="0"/>
              <a:cs typeface="Courier New" pitchFamily="49" charset="0"/>
            </a:endParaRP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thematica logo.jpg"/>
          <p:cNvPicPr>
            <a:picLocks noChangeAspect="1"/>
          </p:cNvPicPr>
          <p:nvPr/>
        </p:nvPicPr>
        <p:blipFill>
          <a:blip r:embed="rId2">
            <a:lum bright="40000"/>
          </a:blip>
          <a:stretch>
            <a:fillRect/>
          </a:stretch>
        </p:blipFill>
        <p:spPr>
          <a:xfrm>
            <a:off x="2561749" y="2227913"/>
            <a:ext cx="4020502" cy="3487103"/>
          </a:xfrm>
          <a:prstGeom prst="rect">
            <a:avLst/>
          </a:prstGeom>
        </p:spPr>
      </p:pic>
      <p:sp>
        <p:nvSpPr>
          <p:cNvPr id="2" name="Title 1"/>
          <p:cNvSpPr>
            <a:spLocks noGrp="1"/>
          </p:cNvSpPr>
          <p:nvPr>
            <p:ph type="title"/>
          </p:nvPr>
        </p:nvSpPr>
        <p:spPr>
          <a:xfrm>
            <a:off x="457200" y="785794"/>
            <a:ext cx="8229600" cy="1066800"/>
          </a:xfrm>
        </p:spPr>
        <p:txBody>
          <a:bodyPr>
            <a:normAutofit/>
          </a:bodyPr>
          <a:lstStyle/>
          <a:p>
            <a:r>
              <a:rPr lang="sr-Cyrl-CS" sz="3600" smtClean="0"/>
              <a:t>Манипулација алгебарским изразима</a:t>
            </a:r>
            <a:endParaRPr lang="en-US" sz="3600"/>
          </a:p>
        </p:txBody>
      </p:sp>
      <p:sp>
        <p:nvSpPr>
          <p:cNvPr id="3" name="Content Placeholder 2"/>
          <p:cNvSpPr>
            <a:spLocks noGrp="1"/>
          </p:cNvSpPr>
          <p:nvPr>
            <p:ph idx="1"/>
          </p:nvPr>
        </p:nvSpPr>
        <p:spPr>
          <a:xfrm>
            <a:off x="457200" y="1928802"/>
            <a:ext cx="8229600" cy="4325112"/>
          </a:xfrm>
        </p:spPr>
        <p:txBody>
          <a:bodyPr>
            <a:normAutofit/>
          </a:bodyPr>
          <a:lstStyle/>
          <a:p>
            <a:pPr algn="just"/>
            <a:r>
              <a:rPr lang="sr-Cyrl-CS" sz="2000" smtClean="0"/>
              <a:t>Једна од главних могућности </a:t>
            </a:r>
            <a:r>
              <a:rPr lang="en-US" sz="2000" smtClean="0"/>
              <a:t>MATHEMATICA</a:t>
            </a:r>
            <a:r>
              <a:rPr lang="sr-Cyrl-CS" sz="2000" smtClean="0"/>
              <a:t>-е је манипу- лација симболичких израза.</a:t>
            </a:r>
          </a:p>
          <a:p>
            <a:pPr algn="just">
              <a:buNone/>
            </a:pPr>
            <a:endParaRPr lang="sr-Cyrl-CS" sz="1600" smtClean="0"/>
          </a:p>
          <a:p>
            <a:pPr algn="just">
              <a:buNone/>
            </a:pPr>
            <a:r>
              <a:rPr lang="en-US" sz="1600" smtClean="0">
                <a:latin typeface="Courier New" pitchFamily="49" charset="0"/>
                <a:cs typeface="Courier New" pitchFamily="49" charset="0"/>
              </a:rPr>
              <a:t> In[5] := Izraz1 = (2y+4x^2)^2(x-y)^2</a:t>
            </a:r>
          </a:p>
          <a:p>
            <a:pPr algn="just">
              <a:buNone/>
            </a:pPr>
            <a:r>
              <a:rPr lang="en-US" sz="1600" smtClean="0">
                <a:latin typeface="Courier New" pitchFamily="49" charset="0"/>
                <a:cs typeface="Courier New" pitchFamily="49" charset="0"/>
              </a:rPr>
              <a:t>Out[5]  = </a:t>
            </a:r>
            <a:r>
              <a:rPr lang="en-US" sz="1600" i="1" smtClean="0">
                <a:latin typeface="Times New Roman" pitchFamily="18" charset="0"/>
                <a:cs typeface="Times New Roman" pitchFamily="18" charset="0"/>
              </a:rPr>
              <a:t>(x-y)</a:t>
            </a:r>
            <a:r>
              <a:rPr lang="en-US" sz="1600" i="1" baseline="30000" smtClean="0">
                <a:latin typeface="Times New Roman" pitchFamily="18" charset="0"/>
                <a:cs typeface="Times New Roman" pitchFamily="18" charset="0"/>
              </a:rPr>
              <a:t>2 </a:t>
            </a:r>
            <a:r>
              <a:rPr lang="en-US" sz="1600" i="1" smtClean="0">
                <a:latin typeface="Times New Roman" pitchFamily="18" charset="0"/>
                <a:cs typeface="Times New Roman" pitchFamily="18" charset="0"/>
              </a:rPr>
              <a:t>(4x</a:t>
            </a:r>
            <a:r>
              <a:rPr lang="en-US" sz="1600" i="1" baseline="30000" smtClean="0">
                <a:latin typeface="Times New Roman" pitchFamily="18" charset="0"/>
                <a:cs typeface="Times New Roman" pitchFamily="18" charset="0"/>
              </a:rPr>
              <a:t>2 </a:t>
            </a:r>
            <a:r>
              <a:rPr lang="en-US" sz="1600" i="1" smtClean="0">
                <a:latin typeface="Times New Roman" pitchFamily="18" charset="0"/>
                <a:cs typeface="Times New Roman" pitchFamily="18" charset="0"/>
              </a:rPr>
              <a:t>+</a:t>
            </a:r>
            <a:r>
              <a:rPr lang="en-US" sz="1600" i="1" baseline="30000" smtClean="0">
                <a:latin typeface="Times New Roman" pitchFamily="18" charset="0"/>
                <a:cs typeface="Times New Roman" pitchFamily="18" charset="0"/>
              </a:rPr>
              <a:t> </a:t>
            </a:r>
            <a:r>
              <a:rPr lang="en-US" sz="1600" i="1" smtClean="0">
                <a:latin typeface="Times New Roman" pitchFamily="18" charset="0"/>
                <a:cs typeface="Times New Roman" pitchFamily="18" charset="0"/>
              </a:rPr>
              <a:t>2y)</a:t>
            </a:r>
            <a:r>
              <a:rPr lang="en-US" sz="1600" i="1" baseline="30000" smtClean="0">
                <a:latin typeface="Times New Roman" pitchFamily="18" charset="0"/>
                <a:cs typeface="Times New Roman" pitchFamily="18" charset="0"/>
              </a:rPr>
              <a:t>2</a:t>
            </a:r>
            <a:endParaRPr lang="en-US" sz="1600" i="1" smtClean="0">
              <a:latin typeface="Times New Roman" pitchFamily="18" charset="0"/>
              <a:cs typeface="Times New Roman" pitchFamily="18" charset="0"/>
            </a:endParaRPr>
          </a:p>
          <a:p>
            <a:pPr algn="just">
              <a:buNone/>
            </a:pPr>
            <a:endParaRPr lang="en-US" sz="1600" smtClean="0"/>
          </a:p>
          <a:p>
            <a:pPr algn="just">
              <a:buNone/>
            </a:pPr>
            <a:r>
              <a:rPr lang="en-US" sz="1600" smtClean="0">
                <a:latin typeface="Courier New" pitchFamily="49" charset="0"/>
                <a:cs typeface="Courier New" pitchFamily="49" charset="0"/>
              </a:rPr>
              <a:t> In[6] := Expand[Izraz1] </a:t>
            </a:r>
          </a:p>
          <a:p>
            <a:pPr algn="just">
              <a:buNone/>
            </a:pPr>
            <a:r>
              <a:rPr lang="en-US" sz="1600" smtClean="0">
                <a:latin typeface="Courier New" pitchFamily="49" charset="0"/>
                <a:cs typeface="Courier New" pitchFamily="49" charset="0"/>
              </a:rPr>
              <a:t>Out[6]  = </a:t>
            </a:r>
            <a:r>
              <a:rPr lang="en-US" sz="1600" i="1" smtClean="0">
                <a:latin typeface="Times New Roman" pitchFamily="18" charset="0"/>
                <a:cs typeface="Times New Roman" pitchFamily="18" charset="0"/>
              </a:rPr>
              <a:t>16x</a:t>
            </a:r>
            <a:r>
              <a:rPr lang="en-US" sz="1600" i="1" baseline="30000" smtClean="0">
                <a:latin typeface="Times New Roman" pitchFamily="18" charset="0"/>
                <a:cs typeface="Times New Roman" pitchFamily="18" charset="0"/>
              </a:rPr>
              <a:t>6 </a:t>
            </a:r>
            <a:r>
              <a:rPr lang="en-US" sz="1600" i="1" smtClean="0">
                <a:latin typeface="Times New Roman" pitchFamily="18" charset="0"/>
                <a:cs typeface="Times New Roman" pitchFamily="18" charset="0"/>
              </a:rPr>
              <a:t>+</a:t>
            </a:r>
            <a:r>
              <a:rPr lang="en-US" sz="1600" i="1" baseline="30000" smtClean="0">
                <a:latin typeface="Times New Roman" pitchFamily="18" charset="0"/>
                <a:cs typeface="Times New Roman" pitchFamily="18" charset="0"/>
              </a:rPr>
              <a:t> </a:t>
            </a:r>
            <a:r>
              <a:rPr lang="en-US" sz="1600" i="1" smtClean="0">
                <a:latin typeface="Times New Roman" pitchFamily="18" charset="0"/>
                <a:cs typeface="Times New Roman" pitchFamily="18" charset="0"/>
              </a:rPr>
              <a:t>16x</a:t>
            </a:r>
            <a:r>
              <a:rPr lang="en-US" sz="1600" i="1" baseline="30000" smtClean="0">
                <a:latin typeface="Times New Roman" pitchFamily="18" charset="0"/>
                <a:cs typeface="Times New Roman" pitchFamily="18" charset="0"/>
              </a:rPr>
              <a:t>4 </a:t>
            </a:r>
            <a:r>
              <a:rPr lang="en-US" sz="1600" i="1" smtClean="0">
                <a:latin typeface="Times New Roman" pitchFamily="18" charset="0"/>
                <a:cs typeface="Times New Roman" pitchFamily="18" charset="0"/>
              </a:rPr>
              <a:t>y</a:t>
            </a:r>
            <a:r>
              <a:rPr lang="en-US" sz="1600" i="1" baseline="30000" smtClean="0">
                <a:latin typeface="Times New Roman" pitchFamily="18" charset="0"/>
                <a:cs typeface="Times New Roman" pitchFamily="18" charset="0"/>
              </a:rPr>
              <a:t> </a:t>
            </a:r>
            <a:r>
              <a:rPr lang="en-US" sz="1600" i="1" smtClean="0">
                <a:latin typeface="Times New Roman" pitchFamily="18" charset="0"/>
                <a:cs typeface="Times New Roman" pitchFamily="18" charset="0"/>
              </a:rPr>
              <a:t>–</a:t>
            </a:r>
            <a:r>
              <a:rPr lang="en-US" sz="1600" i="1" baseline="30000" smtClean="0">
                <a:latin typeface="Times New Roman" pitchFamily="18" charset="0"/>
                <a:cs typeface="Times New Roman" pitchFamily="18" charset="0"/>
              </a:rPr>
              <a:t> </a:t>
            </a:r>
            <a:r>
              <a:rPr lang="en-US" sz="1600" i="1" smtClean="0">
                <a:latin typeface="Times New Roman" pitchFamily="18" charset="0"/>
                <a:cs typeface="Times New Roman" pitchFamily="18" charset="0"/>
              </a:rPr>
              <a:t>32x</a:t>
            </a:r>
            <a:r>
              <a:rPr lang="en-US" sz="1600" i="1" baseline="30000" smtClean="0">
                <a:latin typeface="Times New Roman" pitchFamily="18" charset="0"/>
                <a:cs typeface="Times New Roman" pitchFamily="18" charset="0"/>
              </a:rPr>
              <a:t>5 </a:t>
            </a:r>
            <a:r>
              <a:rPr lang="en-US" sz="1600" i="1" smtClean="0">
                <a:latin typeface="Times New Roman" pitchFamily="18" charset="0"/>
                <a:cs typeface="Times New Roman" pitchFamily="18" charset="0"/>
              </a:rPr>
              <a:t>y</a:t>
            </a:r>
            <a:r>
              <a:rPr lang="en-US" sz="1600" i="1" baseline="30000" smtClean="0">
                <a:latin typeface="Times New Roman" pitchFamily="18" charset="0"/>
                <a:cs typeface="Times New Roman" pitchFamily="18" charset="0"/>
              </a:rPr>
              <a:t> </a:t>
            </a:r>
            <a:r>
              <a:rPr lang="en-US" sz="1600" i="1" smtClean="0">
                <a:latin typeface="Times New Roman" pitchFamily="18" charset="0"/>
                <a:cs typeface="Times New Roman" pitchFamily="18" charset="0"/>
              </a:rPr>
              <a:t>+</a:t>
            </a:r>
            <a:r>
              <a:rPr lang="en-US" sz="1600" i="1" baseline="30000" smtClean="0">
                <a:latin typeface="Times New Roman" pitchFamily="18" charset="0"/>
                <a:cs typeface="Times New Roman" pitchFamily="18" charset="0"/>
              </a:rPr>
              <a:t> </a:t>
            </a:r>
            <a:r>
              <a:rPr lang="en-US" sz="1600" i="1" smtClean="0">
                <a:latin typeface="Times New Roman" pitchFamily="18" charset="0"/>
                <a:cs typeface="Times New Roman" pitchFamily="18" charset="0"/>
              </a:rPr>
              <a:t>4x</a:t>
            </a:r>
            <a:r>
              <a:rPr lang="en-US" sz="1600" i="1" baseline="30000" smtClean="0">
                <a:latin typeface="Times New Roman" pitchFamily="18" charset="0"/>
                <a:cs typeface="Times New Roman" pitchFamily="18" charset="0"/>
              </a:rPr>
              <a:t>2 </a:t>
            </a:r>
            <a:r>
              <a:rPr lang="en-US" sz="1600" i="1" smtClean="0">
                <a:latin typeface="Times New Roman" pitchFamily="18" charset="0"/>
                <a:cs typeface="Times New Roman" pitchFamily="18" charset="0"/>
              </a:rPr>
              <a:t>y</a:t>
            </a:r>
            <a:r>
              <a:rPr lang="en-US" sz="1600" i="1" baseline="30000" smtClean="0">
                <a:latin typeface="Times New Roman" pitchFamily="18" charset="0"/>
                <a:cs typeface="Times New Roman" pitchFamily="18" charset="0"/>
              </a:rPr>
              <a:t>2 </a:t>
            </a:r>
            <a:r>
              <a:rPr lang="en-US" sz="1600" i="1" smtClean="0">
                <a:latin typeface="Times New Roman" pitchFamily="18" charset="0"/>
                <a:cs typeface="Times New Roman" pitchFamily="18" charset="0"/>
              </a:rPr>
              <a:t>–</a:t>
            </a:r>
            <a:r>
              <a:rPr lang="en-US" sz="1600" i="1" baseline="30000" smtClean="0">
                <a:latin typeface="Times New Roman" pitchFamily="18" charset="0"/>
                <a:cs typeface="Times New Roman" pitchFamily="18" charset="0"/>
              </a:rPr>
              <a:t> </a:t>
            </a:r>
            <a:r>
              <a:rPr lang="en-US" sz="1600" i="1" smtClean="0">
                <a:latin typeface="Times New Roman" pitchFamily="18" charset="0"/>
                <a:cs typeface="Times New Roman" pitchFamily="18" charset="0"/>
              </a:rPr>
              <a:t>32x</a:t>
            </a:r>
            <a:r>
              <a:rPr lang="en-US" sz="1600" i="1" baseline="30000" smtClean="0">
                <a:latin typeface="Times New Roman" pitchFamily="18" charset="0"/>
                <a:cs typeface="Times New Roman" pitchFamily="18" charset="0"/>
              </a:rPr>
              <a:t>3 </a:t>
            </a:r>
            <a:r>
              <a:rPr lang="en-US" sz="1600" i="1" smtClean="0">
                <a:latin typeface="Times New Roman" pitchFamily="18" charset="0"/>
                <a:cs typeface="Times New Roman" pitchFamily="18" charset="0"/>
              </a:rPr>
              <a:t>y</a:t>
            </a:r>
            <a:r>
              <a:rPr lang="en-US" sz="1600" i="1" baseline="30000" smtClean="0">
                <a:latin typeface="Times New Roman" pitchFamily="18" charset="0"/>
                <a:cs typeface="Times New Roman" pitchFamily="18" charset="0"/>
              </a:rPr>
              <a:t>2 </a:t>
            </a:r>
            <a:r>
              <a:rPr lang="en-US" sz="1600" i="1" smtClean="0">
                <a:latin typeface="Times New Roman" pitchFamily="18" charset="0"/>
                <a:cs typeface="Times New Roman" pitchFamily="18" charset="0"/>
              </a:rPr>
              <a:t>+</a:t>
            </a:r>
            <a:r>
              <a:rPr lang="en-US" sz="1600" i="1" baseline="30000" smtClean="0">
                <a:latin typeface="Times New Roman" pitchFamily="18" charset="0"/>
                <a:cs typeface="Times New Roman" pitchFamily="18" charset="0"/>
              </a:rPr>
              <a:t> </a:t>
            </a:r>
            <a:r>
              <a:rPr lang="en-US" sz="1600" i="1" smtClean="0">
                <a:latin typeface="Times New Roman" pitchFamily="18" charset="0"/>
                <a:cs typeface="Times New Roman" pitchFamily="18" charset="0"/>
              </a:rPr>
              <a:t>16x</a:t>
            </a:r>
            <a:r>
              <a:rPr lang="en-US" sz="1600" i="1" baseline="30000" smtClean="0">
                <a:latin typeface="Times New Roman" pitchFamily="18" charset="0"/>
                <a:cs typeface="Times New Roman" pitchFamily="18" charset="0"/>
              </a:rPr>
              <a:t>4 </a:t>
            </a:r>
            <a:r>
              <a:rPr lang="en-US" sz="1600" i="1" smtClean="0">
                <a:latin typeface="Times New Roman" pitchFamily="18" charset="0"/>
                <a:cs typeface="Times New Roman" pitchFamily="18" charset="0"/>
              </a:rPr>
              <a:t>y</a:t>
            </a:r>
            <a:r>
              <a:rPr lang="en-US" sz="1600" i="1" baseline="30000" smtClean="0">
                <a:latin typeface="Times New Roman" pitchFamily="18" charset="0"/>
                <a:cs typeface="Times New Roman" pitchFamily="18" charset="0"/>
              </a:rPr>
              <a:t>2 </a:t>
            </a:r>
            <a:r>
              <a:rPr lang="en-US" sz="1600" i="1" smtClean="0">
                <a:latin typeface="Times New Roman" pitchFamily="18" charset="0"/>
                <a:cs typeface="Times New Roman" pitchFamily="18" charset="0"/>
              </a:rPr>
              <a:t>–</a:t>
            </a:r>
            <a:r>
              <a:rPr lang="en-US" sz="1600" i="1" baseline="30000" smtClean="0">
                <a:latin typeface="Times New Roman" pitchFamily="18" charset="0"/>
                <a:cs typeface="Times New Roman" pitchFamily="18" charset="0"/>
              </a:rPr>
              <a:t> </a:t>
            </a:r>
            <a:r>
              <a:rPr lang="en-US" sz="1600" i="1" smtClean="0">
                <a:latin typeface="Times New Roman" pitchFamily="18" charset="0"/>
                <a:cs typeface="Times New Roman" pitchFamily="18" charset="0"/>
              </a:rPr>
              <a:t>8x</a:t>
            </a:r>
            <a:r>
              <a:rPr lang="en-US" sz="1600" i="1" baseline="30000" smtClean="0">
                <a:latin typeface="Times New Roman" pitchFamily="18" charset="0"/>
                <a:cs typeface="Times New Roman" pitchFamily="18" charset="0"/>
              </a:rPr>
              <a:t> </a:t>
            </a:r>
            <a:r>
              <a:rPr lang="en-US" sz="1600" i="1" smtClean="0">
                <a:latin typeface="Times New Roman" pitchFamily="18" charset="0"/>
                <a:cs typeface="Times New Roman" pitchFamily="18" charset="0"/>
              </a:rPr>
              <a:t>y</a:t>
            </a:r>
            <a:r>
              <a:rPr lang="en-US" sz="1600" i="1" baseline="30000" smtClean="0">
                <a:latin typeface="Times New Roman" pitchFamily="18" charset="0"/>
                <a:cs typeface="Times New Roman" pitchFamily="18" charset="0"/>
              </a:rPr>
              <a:t>3 </a:t>
            </a:r>
            <a:r>
              <a:rPr lang="en-US" sz="1600" i="1" smtClean="0">
                <a:latin typeface="Times New Roman" pitchFamily="18" charset="0"/>
                <a:cs typeface="Times New Roman" pitchFamily="18" charset="0"/>
              </a:rPr>
              <a:t>+</a:t>
            </a:r>
            <a:r>
              <a:rPr lang="en-US" sz="1600" i="1" baseline="30000" smtClean="0">
                <a:latin typeface="Times New Roman" pitchFamily="18" charset="0"/>
                <a:cs typeface="Times New Roman" pitchFamily="18" charset="0"/>
              </a:rPr>
              <a:t> </a:t>
            </a:r>
            <a:r>
              <a:rPr lang="en-US" sz="1600" i="1" smtClean="0">
                <a:latin typeface="Times New Roman" pitchFamily="18" charset="0"/>
                <a:cs typeface="Times New Roman" pitchFamily="18" charset="0"/>
              </a:rPr>
              <a:t>16x</a:t>
            </a:r>
            <a:r>
              <a:rPr lang="en-US" sz="1600" i="1" baseline="30000" smtClean="0">
                <a:latin typeface="Times New Roman" pitchFamily="18" charset="0"/>
                <a:cs typeface="Times New Roman" pitchFamily="18" charset="0"/>
              </a:rPr>
              <a:t>2 </a:t>
            </a:r>
            <a:r>
              <a:rPr lang="en-US" sz="1600" i="1" smtClean="0">
                <a:latin typeface="Times New Roman" pitchFamily="18" charset="0"/>
                <a:cs typeface="Times New Roman" pitchFamily="18" charset="0"/>
              </a:rPr>
              <a:t>y</a:t>
            </a:r>
            <a:r>
              <a:rPr lang="en-US" sz="1600" i="1" baseline="30000" smtClean="0">
                <a:latin typeface="Times New Roman" pitchFamily="18" charset="0"/>
                <a:cs typeface="Times New Roman" pitchFamily="18" charset="0"/>
              </a:rPr>
              <a:t>3 </a:t>
            </a:r>
            <a:r>
              <a:rPr lang="en-US" sz="1600" i="1" smtClean="0">
                <a:latin typeface="Times New Roman" pitchFamily="18" charset="0"/>
                <a:cs typeface="Times New Roman" pitchFamily="18" charset="0"/>
              </a:rPr>
              <a:t>+</a:t>
            </a:r>
            <a:r>
              <a:rPr lang="en-US" sz="1600" i="1" baseline="30000" smtClean="0">
                <a:latin typeface="Times New Roman" pitchFamily="18" charset="0"/>
                <a:cs typeface="Times New Roman" pitchFamily="18" charset="0"/>
              </a:rPr>
              <a:t> </a:t>
            </a:r>
            <a:r>
              <a:rPr lang="en-US" sz="1600" i="1" smtClean="0">
                <a:latin typeface="Times New Roman" pitchFamily="18" charset="0"/>
                <a:cs typeface="Times New Roman" pitchFamily="18" charset="0"/>
              </a:rPr>
              <a:t>4y</a:t>
            </a:r>
            <a:r>
              <a:rPr lang="en-US" sz="1600" i="1" baseline="30000" smtClean="0">
                <a:latin typeface="Times New Roman" pitchFamily="18" charset="0"/>
                <a:cs typeface="Times New Roman" pitchFamily="18" charset="0"/>
              </a:rPr>
              <a:t>4 </a:t>
            </a:r>
          </a:p>
          <a:p>
            <a:pPr algn="just">
              <a:buNone/>
            </a:pPr>
            <a:endParaRPr lang="en-US" sz="1600" baseline="30000" smtClean="0">
              <a:latin typeface="Courier New" pitchFamily="49" charset="0"/>
              <a:cs typeface="Courier New" pitchFamily="49" charset="0"/>
            </a:endParaRPr>
          </a:p>
          <a:p>
            <a:pPr algn="just">
              <a:buNone/>
            </a:pPr>
            <a:r>
              <a:rPr lang="en-US" sz="1600" smtClean="0">
                <a:latin typeface="Courier New" pitchFamily="49" charset="0"/>
                <a:cs typeface="Courier New" pitchFamily="49" charset="0"/>
              </a:rPr>
              <a:t> In[7] := Coefficient[Izraz1, x^2]</a:t>
            </a:r>
          </a:p>
          <a:p>
            <a:pPr algn="just">
              <a:buNone/>
            </a:pPr>
            <a:r>
              <a:rPr lang="en-US" sz="1600" smtClean="0">
                <a:latin typeface="Courier New" pitchFamily="49" charset="0"/>
                <a:cs typeface="Courier New" pitchFamily="49" charset="0"/>
              </a:rPr>
              <a:t>Out[7]  = </a:t>
            </a:r>
            <a:r>
              <a:rPr lang="en-US" sz="1600" i="1" smtClean="0">
                <a:latin typeface="Times New Roman" pitchFamily="18" charset="0"/>
                <a:cs typeface="Times New Roman" pitchFamily="18" charset="0"/>
              </a:rPr>
              <a:t>4y</a:t>
            </a:r>
            <a:r>
              <a:rPr lang="en-US" sz="1600" i="1" baseline="30000" smtClean="0">
                <a:latin typeface="Times New Roman" pitchFamily="18" charset="0"/>
                <a:cs typeface="Times New Roman" pitchFamily="18" charset="0"/>
              </a:rPr>
              <a:t>2 </a:t>
            </a:r>
            <a:r>
              <a:rPr lang="en-US" sz="1600" i="1" smtClean="0">
                <a:latin typeface="Times New Roman" pitchFamily="18" charset="0"/>
                <a:cs typeface="Times New Roman" pitchFamily="18" charset="0"/>
              </a:rPr>
              <a:t>+</a:t>
            </a:r>
            <a:r>
              <a:rPr lang="en-US" sz="1600" i="1" baseline="30000" smtClean="0">
                <a:latin typeface="Times New Roman" pitchFamily="18" charset="0"/>
                <a:cs typeface="Times New Roman" pitchFamily="18" charset="0"/>
              </a:rPr>
              <a:t> </a:t>
            </a:r>
            <a:r>
              <a:rPr lang="en-US" sz="1600" i="1" smtClean="0">
                <a:latin typeface="Times New Roman" pitchFamily="18" charset="0"/>
                <a:cs typeface="Times New Roman" pitchFamily="18" charset="0"/>
              </a:rPr>
              <a:t>16y</a:t>
            </a:r>
            <a:r>
              <a:rPr lang="en-US" sz="1600" i="1" baseline="30000" smtClean="0">
                <a:latin typeface="Times New Roman" pitchFamily="18" charset="0"/>
                <a:cs typeface="Times New Roman" pitchFamily="18" charset="0"/>
              </a:rPr>
              <a:t>3</a:t>
            </a:r>
            <a:endParaRPr lang="en-US" sz="1600" i="1" smtClean="0">
              <a:latin typeface="Times New Roman" pitchFamily="18" charset="0"/>
              <a:cs typeface="Times New Roman" pitchFamily="18" charset="0"/>
            </a:endParaRPr>
          </a:p>
          <a:p>
            <a:pPr algn="just">
              <a:buNone/>
            </a:pPr>
            <a:endParaRPr lang="en-US" sz="1600" smtClean="0">
              <a:latin typeface="Courier New" pitchFamily="49" charset="0"/>
              <a:cs typeface="Courier New" pitchFamily="49" charset="0"/>
            </a:endParaRPr>
          </a:p>
          <a:p>
            <a:pPr algn="just">
              <a:buNone/>
            </a:pPr>
            <a:r>
              <a:rPr lang="en-US" sz="1600" smtClean="0">
                <a:latin typeface="Courier New" pitchFamily="49" charset="0"/>
                <a:cs typeface="Courier New" pitchFamily="49" charset="0"/>
              </a:rPr>
              <a:t> In[8] := Izraz1 /. {x → 4, y → 3}</a:t>
            </a:r>
          </a:p>
          <a:p>
            <a:pPr algn="just">
              <a:buNone/>
            </a:pPr>
            <a:r>
              <a:rPr lang="en-US" sz="1600" smtClean="0">
                <a:latin typeface="Courier New" pitchFamily="49" charset="0"/>
                <a:cs typeface="Courier New" pitchFamily="49" charset="0"/>
              </a:rPr>
              <a:t>Out[8]  = 4900</a:t>
            </a:r>
          </a:p>
          <a:p>
            <a:pPr algn="just">
              <a:buNone/>
            </a:pPr>
            <a:endParaRPr lang="en-US" sz="1600" i="1" baseline="30000" smtClean="0"/>
          </a:p>
          <a:p>
            <a:pPr algn="just">
              <a:buNone/>
            </a:pPr>
            <a:endParaRPr lang="en-US" sz="1200" smtClean="0">
              <a:latin typeface="Courier New" pitchFamily="49" charset="0"/>
              <a:cs typeface="Courier New" pitchFamily="49" charset="0"/>
            </a:endParaRPr>
          </a:p>
          <a:p>
            <a:pPr algn="just">
              <a:buNone/>
            </a:pPr>
            <a:endParaRPr lang="en-US" sz="1600">
              <a:latin typeface="Courier New" pitchFamily="49" charset="0"/>
              <a:cs typeface="Courier New" pitchFamily="49" charset="0"/>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1066800"/>
          </a:xfrm>
        </p:spPr>
        <p:txBody>
          <a:bodyPr>
            <a:normAutofit/>
          </a:bodyPr>
          <a:lstStyle/>
          <a:p>
            <a:r>
              <a:rPr lang="sr-Cyrl-CS" sz="3600" smtClean="0"/>
              <a:t>Диференцирање и интеграција</a:t>
            </a:r>
            <a:endParaRPr lang="en-US" sz="3600"/>
          </a:p>
        </p:txBody>
      </p:sp>
      <p:sp>
        <p:nvSpPr>
          <p:cNvPr id="3" name="Content Placeholder 2"/>
          <p:cNvSpPr>
            <a:spLocks noGrp="1"/>
          </p:cNvSpPr>
          <p:nvPr>
            <p:ph idx="1"/>
          </p:nvPr>
        </p:nvSpPr>
        <p:spPr>
          <a:xfrm>
            <a:off x="457200" y="1928802"/>
            <a:ext cx="8229600" cy="4643470"/>
          </a:xfrm>
        </p:spPr>
        <p:txBody>
          <a:bodyPr>
            <a:normAutofit/>
          </a:bodyPr>
          <a:lstStyle/>
          <a:p>
            <a:pPr algn="just"/>
            <a:r>
              <a:rPr lang="sr-Cyrl-CS" sz="2000" smtClean="0"/>
              <a:t>Симболичко диференцирање је једна од основних симболичких операција у </a:t>
            </a:r>
            <a:r>
              <a:rPr lang="en-US" sz="2000" smtClean="0"/>
              <a:t>MATHEMATICA</a:t>
            </a:r>
            <a:r>
              <a:rPr lang="sr-Cyrl-CS" sz="2000" smtClean="0"/>
              <a:t>-и. Израчунавање интерграла</a:t>
            </a:r>
            <a:r>
              <a:rPr lang="en-US" sz="2000" smtClean="0"/>
              <a:t> je </a:t>
            </a:r>
            <a:r>
              <a:rPr lang="sr-Cyrl-CS" sz="2000" smtClean="0"/>
              <a:t>супротан поступак од диференцирања и много је компли- кованије јер не постоје нека генерална </a:t>
            </a:r>
            <a:r>
              <a:rPr lang="sr-Cyrl-CS" sz="2000" smtClean="0"/>
              <a:t>правила</a:t>
            </a:r>
            <a:r>
              <a:rPr lang="en-US" sz="2000" smtClean="0"/>
              <a:t>.</a:t>
            </a:r>
            <a:endParaRPr lang="sr-Cyrl-CS" sz="2000" smtClean="0"/>
          </a:p>
          <a:p>
            <a:pPr algn="just"/>
            <a:endParaRPr lang="sr-Cyrl-CS" sz="1600" smtClean="0"/>
          </a:p>
          <a:p>
            <a:pPr algn="just">
              <a:lnSpc>
                <a:spcPct val="160000"/>
              </a:lnSpc>
              <a:buNone/>
            </a:pPr>
            <a:r>
              <a:rPr lang="en-US" sz="1600" smtClean="0">
                <a:latin typeface="Courier New" pitchFamily="49" charset="0"/>
                <a:cs typeface="Courier New" pitchFamily="49" charset="0"/>
              </a:rPr>
              <a:t> In[9] :=</a:t>
            </a:r>
            <a:r>
              <a:rPr lang="sr-Cyrl-CS" sz="1600" smtClean="0">
                <a:latin typeface="Courier New" pitchFamily="49" charset="0"/>
                <a:cs typeface="Courier New" pitchFamily="49" charset="0"/>
              </a:rPr>
              <a:t> </a:t>
            </a:r>
            <a:r>
              <a:rPr lang="en-US" sz="1600" smtClean="0">
                <a:latin typeface="Courier New" pitchFamily="49" charset="0"/>
                <a:cs typeface="Courier New" pitchFamily="49" charset="0"/>
              </a:rPr>
              <a:t>D[Exp[x^2 Sin[x]], x]</a:t>
            </a:r>
            <a:endParaRPr lang="sr-Cyrl-CS" sz="1600" smtClean="0">
              <a:latin typeface="Courier New" pitchFamily="49" charset="0"/>
              <a:cs typeface="Courier New" pitchFamily="49" charset="0"/>
            </a:endParaRPr>
          </a:p>
          <a:p>
            <a:pPr algn="just">
              <a:buNone/>
            </a:pPr>
            <a:r>
              <a:rPr lang="en-US" sz="1600" smtClean="0">
                <a:latin typeface="Courier New" pitchFamily="49" charset="0"/>
                <a:cs typeface="Courier New" pitchFamily="49" charset="0"/>
              </a:rPr>
              <a:t>Out[9]  =</a:t>
            </a:r>
            <a:r>
              <a:rPr lang="sr-Cyrl-CS" sz="1600" smtClean="0">
                <a:latin typeface="Courier New" pitchFamily="49" charset="0"/>
                <a:cs typeface="Courier New" pitchFamily="49" charset="0"/>
              </a:rPr>
              <a:t> </a:t>
            </a:r>
            <a:endParaRPr lang="en-US" sz="1600" smtClean="0">
              <a:latin typeface="Courier New" pitchFamily="49" charset="0"/>
              <a:cs typeface="Courier New" pitchFamily="49" charset="0"/>
            </a:endParaRPr>
          </a:p>
          <a:p>
            <a:pPr algn="just">
              <a:buNone/>
            </a:pPr>
            <a:endParaRPr lang="en-US" sz="1600" smtClean="0">
              <a:latin typeface="Courier New" pitchFamily="49" charset="0"/>
              <a:cs typeface="Courier New" pitchFamily="49" charset="0"/>
            </a:endParaRPr>
          </a:p>
          <a:p>
            <a:pPr algn="just">
              <a:buNone/>
            </a:pPr>
            <a:r>
              <a:rPr lang="en-US" sz="1600" smtClean="0">
                <a:latin typeface="Courier New" pitchFamily="49" charset="0"/>
                <a:cs typeface="Courier New" pitchFamily="49" charset="0"/>
              </a:rPr>
              <a:t> In[10] :=</a:t>
            </a:r>
            <a:r>
              <a:rPr lang="sr-Cyrl-CS" sz="1600" smtClean="0">
                <a:latin typeface="Courier New" pitchFamily="49" charset="0"/>
                <a:cs typeface="Courier New" pitchFamily="49" charset="0"/>
              </a:rPr>
              <a:t> </a:t>
            </a:r>
            <a:r>
              <a:rPr lang="en-US" sz="1600" smtClean="0">
                <a:latin typeface="Courier New" pitchFamily="49" charset="0"/>
                <a:cs typeface="Courier New" pitchFamily="49" charset="0"/>
              </a:rPr>
              <a:t>D[Sqrt[x^2 - 3], {x, 3}]</a:t>
            </a:r>
          </a:p>
          <a:p>
            <a:pPr algn="just">
              <a:buNone/>
            </a:pPr>
            <a:endParaRPr lang="sr-Cyrl-CS" sz="1600" smtClean="0">
              <a:latin typeface="Courier New" pitchFamily="49" charset="0"/>
              <a:cs typeface="Courier New" pitchFamily="49" charset="0"/>
            </a:endParaRPr>
          </a:p>
          <a:p>
            <a:pPr algn="just">
              <a:buNone/>
            </a:pPr>
            <a:r>
              <a:rPr lang="en-US" sz="1600" smtClean="0">
                <a:latin typeface="Courier New" pitchFamily="49" charset="0"/>
                <a:cs typeface="Courier New" pitchFamily="49" charset="0"/>
              </a:rPr>
              <a:t>Out[10]  =</a:t>
            </a:r>
            <a:r>
              <a:rPr lang="sr-Cyrl-CS" sz="1600" smtClean="0">
                <a:latin typeface="Courier New" pitchFamily="49" charset="0"/>
                <a:cs typeface="Courier New" pitchFamily="49" charset="0"/>
              </a:rPr>
              <a:t> </a:t>
            </a:r>
            <a:endParaRPr lang="en-US" sz="1600" smtClean="0">
              <a:latin typeface="Courier New" pitchFamily="49" charset="0"/>
              <a:cs typeface="Courier New" pitchFamily="49" charset="0"/>
            </a:endParaRPr>
          </a:p>
          <a:p>
            <a:pPr algn="just">
              <a:buNone/>
            </a:pPr>
            <a:endParaRPr lang="en-US" sz="1600" smtClean="0">
              <a:latin typeface="Courier New" pitchFamily="49" charset="0"/>
              <a:cs typeface="Courier New" pitchFamily="49" charset="0"/>
            </a:endParaRPr>
          </a:p>
        </p:txBody>
      </p:sp>
      <p:pic>
        <p:nvPicPr>
          <p:cNvPr id="4" name="Picture 3" descr="untitled.bmp"/>
          <p:cNvPicPr>
            <a:picLocks noChangeAspect="1"/>
          </p:cNvPicPr>
          <p:nvPr/>
        </p:nvPicPr>
        <p:blipFill>
          <a:blip r:embed="rId2"/>
          <a:stretch>
            <a:fillRect/>
          </a:stretch>
        </p:blipFill>
        <p:spPr>
          <a:xfrm>
            <a:off x="1857357" y="3929066"/>
            <a:ext cx="2571767" cy="286234"/>
          </a:xfrm>
          <a:prstGeom prst="rect">
            <a:avLst/>
          </a:prstGeom>
        </p:spPr>
      </p:pic>
      <p:pic>
        <p:nvPicPr>
          <p:cNvPr id="5" name="Picture 4" descr="untitled2.bmp"/>
          <p:cNvPicPr>
            <a:picLocks noChangeAspect="1"/>
          </p:cNvPicPr>
          <p:nvPr/>
        </p:nvPicPr>
        <p:blipFill>
          <a:blip r:embed="rId3" cstate="print"/>
          <a:stretch>
            <a:fillRect/>
          </a:stretch>
        </p:blipFill>
        <p:spPr>
          <a:xfrm>
            <a:off x="1928794" y="4902335"/>
            <a:ext cx="2419342" cy="598367"/>
          </a:xfrm>
          <a:prstGeom prst="rect">
            <a:avLst/>
          </a:prstGeom>
        </p:spPr>
      </p:pic>
      <p:pic>
        <p:nvPicPr>
          <p:cNvPr id="8" name="Picture 7" descr="mathematica logo.jpg"/>
          <p:cNvPicPr>
            <a:picLocks noChangeAspect="1"/>
          </p:cNvPicPr>
          <p:nvPr/>
        </p:nvPicPr>
        <p:blipFill>
          <a:blip r:embed="rId4">
            <a:lum bright="40000"/>
          </a:blip>
          <a:stretch>
            <a:fillRect/>
          </a:stretch>
        </p:blipFill>
        <p:spPr>
          <a:xfrm>
            <a:off x="5353240" y="3570160"/>
            <a:ext cx="3790760" cy="3287840"/>
          </a:xfrm>
          <a:prstGeom prst="rect">
            <a:avLst/>
          </a:prstGeom>
        </p:spPr>
      </p:pic>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mathematica logo.jpg"/>
          <p:cNvPicPr>
            <a:picLocks noChangeAspect="1"/>
          </p:cNvPicPr>
          <p:nvPr/>
        </p:nvPicPr>
        <p:blipFill>
          <a:blip r:embed="rId2">
            <a:lum bright="40000"/>
          </a:blip>
          <a:stretch>
            <a:fillRect/>
          </a:stretch>
        </p:blipFill>
        <p:spPr>
          <a:xfrm>
            <a:off x="5353240" y="3570160"/>
            <a:ext cx="3790760" cy="3287840"/>
          </a:xfrm>
          <a:prstGeom prst="rect">
            <a:avLst/>
          </a:prstGeom>
        </p:spPr>
      </p:pic>
      <p:sp>
        <p:nvSpPr>
          <p:cNvPr id="3" name="Content Placeholder 2"/>
          <p:cNvSpPr>
            <a:spLocks noGrp="1"/>
          </p:cNvSpPr>
          <p:nvPr>
            <p:ph idx="1"/>
          </p:nvPr>
        </p:nvSpPr>
        <p:spPr>
          <a:xfrm>
            <a:off x="457200" y="1071546"/>
            <a:ext cx="8229600" cy="5502990"/>
          </a:xfrm>
        </p:spPr>
        <p:txBody>
          <a:bodyPr>
            <a:normAutofit/>
          </a:bodyPr>
          <a:lstStyle/>
          <a:p>
            <a:pPr>
              <a:buNone/>
            </a:pPr>
            <a:r>
              <a:rPr lang="en-US" sz="1600" smtClean="0">
                <a:latin typeface="Courier New" pitchFamily="49" charset="0"/>
                <a:cs typeface="Courier New" pitchFamily="49" charset="0"/>
              </a:rPr>
              <a:t> </a:t>
            </a:r>
          </a:p>
          <a:p>
            <a:pPr>
              <a:buNone/>
            </a:pPr>
            <a:r>
              <a:rPr lang="en-US" sz="1600" smtClean="0">
                <a:latin typeface="Courier New" pitchFamily="49" charset="0"/>
                <a:cs typeface="Courier New" pitchFamily="49" charset="0"/>
              </a:rPr>
              <a:t> In[11] := Integrate[Sin[2x], x]</a:t>
            </a:r>
          </a:p>
          <a:p>
            <a:pPr>
              <a:buNone/>
            </a:pPr>
            <a:endParaRPr lang="en-US" sz="800" smtClean="0">
              <a:latin typeface="Courier New" pitchFamily="49" charset="0"/>
              <a:cs typeface="Courier New" pitchFamily="49" charset="0"/>
            </a:endParaRPr>
          </a:p>
          <a:p>
            <a:pPr>
              <a:buNone/>
            </a:pPr>
            <a:r>
              <a:rPr lang="en-US" sz="1600" smtClean="0">
                <a:latin typeface="Courier New" pitchFamily="49" charset="0"/>
                <a:cs typeface="Courier New" pitchFamily="49" charset="0"/>
              </a:rPr>
              <a:t>Out[11]  = </a:t>
            </a:r>
          </a:p>
          <a:p>
            <a:pPr>
              <a:buNone/>
            </a:pPr>
            <a:endParaRPr lang="en-US" sz="1600" smtClean="0">
              <a:latin typeface="Courier New" pitchFamily="49" charset="0"/>
              <a:cs typeface="Courier New" pitchFamily="49" charset="0"/>
            </a:endParaRPr>
          </a:p>
          <a:p>
            <a:pPr>
              <a:buNone/>
            </a:pPr>
            <a:endParaRPr lang="en-US" sz="1600" smtClean="0">
              <a:latin typeface="Courier New" pitchFamily="49" charset="0"/>
              <a:cs typeface="Courier New" pitchFamily="49" charset="0"/>
            </a:endParaRPr>
          </a:p>
          <a:p>
            <a:pPr>
              <a:buNone/>
            </a:pPr>
            <a:r>
              <a:rPr lang="en-US" sz="1600" smtClean="0">
                <a:latin typeface="Courier New" pitchFamily="49" charset="0"/>
                <a:cs typeface="Courier New" pitchFamily="49" charset="0"/>
              </a:rPr>
              <a:t> In[12] := Integrate[(3x^2+2x-3)/(x^4-1), x]</a:t>
            </a:r>
          </a:p>
          <a:p>
            <a:pPr>
              <a:buNone/>
            </a:pPr>
            <a:endParaRPr lang="en-US" sz="800" smtClean="0">
              <a:latin typeface="Courier New" pitchFamily="49" charset="0"/>
              <a:cs typeface="Courier New" pitchFamily="49" charset="0"/>
            </a:endParaRPr>
          </a:p>
          <a:p>
            <a:pPr>
              <a:buNone/>
            </a:pPr>
            <a:r>
              <a:rPr lang="en-US" sz="1600" smtClean="0">
                <a:latin typeface="Courier New" pitchFamily="49" charset="0"/>
                <a:cs typeface="Courier New" pitchFamily="49" charset="0"/>
              </a:rPr>
              <a:t>Out[12]  = </a:t>
            </a:r>
          </a:p>
          <a:p>
            <a:pPr>
              <a:buNone/>
            </a:pPr>
            <a:endParaRPr lang="en-US" sz="1600" smtClean="0">
              <a:latin typeface="Courier New" pitchFamily="49" charset="0"/>
              <a:cs typeface="Courier New" pitchFamily="49" charset="0"/>
            </a:endParaRPr>
          </a:p>
          <a:p>
            <a:pPr>
              <a:buNone/>
            </a:pPr>
            <a:endParaRPr lang="en-US" sz="1600" smtClean="0">
              <a:latin typeface="Courier New" pitchFamily="49" charset="0"/>
              <a:cs typeface="Courier New" pitchFamily="49" charset="0"/>
            </a:endParaRPr>
          </a:p>
          <a:p>
            <a:pPr>
              <a:buNone/>
            </a:pPr>
            <a:r>
              <a:rPr lang="en-US" sz="1600" smtClean="0">
                <a:latin typeface="Courier New" pitchFamily="49" charset="0"/>
                <a:cs typeface="Courier New" pitchFamily="49" charset="0"/>
              </a:rPr>
              <a:t> In[13] := Integrate[Sin[x], {x, 0, Pi}]</a:t>
            </a:r>
          </a:p>
          <a:p>
            <a:pPr>
              <a:buNone/>
            </a:pPr>
            <a:r>
              <a:rPr lang="en-US" sz="1600" smtClean="0">
                <a:latin typeface="Courier New" pitchFamily="49" charset="0"/>
                <a:cs typeface="Courier New" pitchFamily="49" charset="0"/>
              </a:rPr>
              <a:t>Out[13]  = 2</a:t>
            </a:r>
          </a:p>
          <a:p>
            <a:pPr>
              <a:buNone/>
            </a:pPr>
            <a:endParaRPr lang="en-US" sz="1600" smtClean="0">
              <a:latin typeface="Courier New" pitchFamily="49" charset="0"/>
              <a:cs typeface="Courier New" pitchFamily="49" charset="0"/>
            </a:endParaRPr>
          </a:p>
          <a:p>
            <a:pPr>
              <a:buNone/>
            </a:pPr>
            <a:r>
              <a:rPr lang="en-US" sz="1600" smtClean="0">
                <a:latin typeface="Courier New" pitchFamily="49" charset="0"/>
                <a:cs typeface="Courier New" pitchFamily="49" charset="0"/>
              </a:rPr>
              <a:t> </a:t>
            </a:r>
          </a:p>
          <a:p>
            <a:pPr>
              <a:buNone/>
            </a:pPr>
            <a:r>
              <a:rPr lang="en-US" sz="1600" smtClean="0">
                <a:latin typeface="Courier New" pitchFamily="49" charset="0"/>
                <a:cs typeface="Courier New" pitchFamily="49" charset="0"/>
              </a:rPr>
              <a:t> In[14] := Integrate[x y/(1+x^2), {x, 1, 2}, {y, 0, 1}]</a:t>
            </a:r>
          </a:p>
          <a:p>
            <a:pPr>
              <a:buNone/>
            </a:pPr>
            <a:endParaRPr lang="en-US" sz="800" smtClean="0">
              <a:latin typeface="Courier New" pitchFamily="49" charset="0"/>
              <a:cs typeface="Courier New" pitchFamily="49" charset="0"/>
            </a:endParaRPr>
          </a:p>
          <a:p>
            <a:pPr>
              <a:buNone/>
            </a:pPr>
            <a:r>
              <a:rPr lang="en-US" sz="1600" smtClean="0">
                <a:latin typeface="Courier New" pitchFamily="49" charset="0"/>
                <a:cs typeface="Courier New" pitchFamily="49" charset="0"/>
              </a:rPr>
              <a:t>Out[14]  = </a:t>
            </a:r>
            <a:endParaRPr lang="en-US" sz="1600">
              <a:latin typeface="Courier New" pitchFamily="49" charset="0"/>
              <a:cs typeface="Courier New" pitchFamily="49" charset="0"/>
            </a:endParaRPr>
          </a:p>
        </p:txBody>
      </p:sp>
      <p:pic>
        <p:nvPicPr>
          <p:cNvPr id="4" name="Picture 3" descr="untitled3.bmp"/>
          <p:cNvPicPr>
            <a:picLocks noChangeAspect="1"/>
          </p:cNvPicPr>
          <p:nvPr/>
        </p:nvPicPr>
        <p:blipFill>
          <a:blip r:embed="rId3" cstate="print"/>
          <a:stretch>
            <a:fillRect/>
          </a:stretch>
        </p:blipFill>
        <p:spPr>
          <a:xfrm>
            <a:off x="2066935" y="1722652"/>
            <a:ext cx="1004867" cy="491902"/>
          </a:xfrm>
          <a:prstGeom prst="rect">
            <a:avLst/>
          </a:prstGeom>
        </p:spPr>
      </p:pic>
      <p:pic>
        <p:nvPicPr>
          <p:cNvPr id="5" name="Picture 4" descr="untitled4.bmp"/>
          <p:cNvPicPr>
            <a:picLocks noChangeAspect="1"/>
          </p:cNvPicPr>
          <p:nvPr/>
        </p:nvPicPr>
        <p:blipFill>
          <a:blip r:embed="rId4"/>
          <a:stretch>
            <a:fillRect/>
          </a:stretch>
        </p:blipFill>
        <p:spPr>
          <a:xfrm>
            <a:off x="1928794" y="2953930"/>
            <a:ext cx="5259514" cy="546508"/>
          </a:xfrm>
          <a:prstGeom prst="rect">
            <a:avLst/>
          </a:prstGeom>
        </p:spPr>
      </p:pic>
      <p:pic>
        <p:nvPicPr>
          <p:cNvPr id="6" name="Picture 5" descr="untitled5.bmp"/>
          <p:cNvPicPr>
            <a:picLocks noChangeAspect="1"/>
          </p:cNvPicPr>
          <p:nvPr/>
        </p:nvPicPr>
        <p:blipFill>
          <a:blip r:embed="rId5" cstate="print"/>
          <a:stretch>
            <a:fillRect/>
          </a:stretch>
        </p:blipFill>
        <p:spPr>
          <a:xfrm>
            <a:off x="2000232" y="5429078"/>
            <a:ext cx="857256" cy="500252"/>
          </a:xfrm>
          <a:prstGeom prst="rect">
            <a:avLst/>
          </a:prstGeom>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1066800"/>
          </a:xfrm>
        </p:spPr>
        <p:txBody>
          <a:bodyPr>
            <a:normAutofit/>
          </a:bodyPr>
          <a:lstStyle/>
          <a:p>
            <a:r>
              <a:rPr lang="en-US" sz="3600" smtClean="0"/>
              <a:t>2D </a:t>
            </a:r>
            <a:r>
              <a:rPr lang="sr-Cyrl-CS" sz="3600" smtClean="0"/>
              <a:t>и</a:t>
            </a:r>
            <a:r>
              <a:rPr lang="en-US" sz="3600" smtClean="0"/>
              <a:t> 3D</a:t>
            </a:r>
            <a:r>
              <a:rPr lang="sr-Cyrl-CS" sz="3600" smtClean="0"/>
              <a:t> графика</a:t>
            </a:r>
            <a:endParaRPr lang="en-US" sz="3600"/>
          </a:p>
        </p:txBody>
      </p:sp>
      <p:sp>
        <p:nvSpPr>
          <p:cNvPr id="3" name="Content Placeholder 2"/>
          <p:cNvSpPr>
            <a:spLocks noGrp="1"/>
          </p:cNvSpPr>
          <p:nvPr>
            <p:ph idx="1"/>
          </p:nvPr>
        </p:nvSpPr>
        <p:spPr>
          <a:xfrm>
            <a:off x="457200" y="1928802"/>
            <a:ext cx="8229600" cy="4325112"/>
          </a:xfrm>
        </p:spPr>
        <p:txBody>
          <a:bodyPr>
            <a:normAutofit/>
          </a:bodyPr>
          <a:lstStyle/>
          <a:p>
            <a:pPr algn="just"/>
            <a:r>
              <a:rPr lang="sr-Cyrl-CS" sz="2000" smtClean="0"/>
              <a:t>Као што је већ раније речено, један од најважнијих делова програмског пакета </a:t>
            </a:r>
            <a:r>
              <a:rPr lang="en-US" sz="2000" smtClean="0"/>
              <a:t>MATHEMATICA</a:t>
            </a:r>
            <a:r>
              <a:rPr lang="sr-Cyrl-CS" sz="2000" smtClean="0"/>
              <a:t> је систем за графичко приказивање података и функција.</a:t>
            </a:r>
          </a:p>
          <a:p>
            <a:pPr algn="just"/>
            <a:endParaRPr lang="sr-Cyrl-CS" sz="2000" smtClean="0"/>
          </a:p>
          <a:p>
            <a:pPr algn="just">
              <a:buNone/>
            </a:pPr>
            <a:r>
              <a:rPr lang="sr-Cyrl-CS" sz="1600" smtClean="0">
                <a:latin typeface="Courier New" pitchFamily="49" charset="0"/>
                <a:cs typeface="Courier New" pitchFamily="49" charset="0"/>
              </a:rPr>
              <a:t> </a:t>
            </a:r>
            <a:r>
              <a:rPr lang="en-US" sz="1600" smtClean="0">
                <a:latin typeface="Courier New" pitchFamily="49" charset="0"/>
                <a:cs typeface="Courier New" pitchFamily="49" charset="0"/>
              </a:rPr>
              <a:t>In[15] := Plot[x/(x^2-1), {x, -3, 3}]</a:t>
            </a:r>
          </a:p>
          <a:p>
            <a:pPr algn="just">
              <a:buNone/>
            </a:pPr>
            <a:endParaRPr lang="en-US" sz="1600" smtClean="0">
              <a:latin typeface="Courier New" pitchFamily="49" charset="0"/>
              <a:cs typeface="Courier New" pitchFamily="49" charset="0"/>
            </a:endParaRPr>
          </a:p>
          <a:p>
            <a:pPr algn="just">
              <a:buNone/>
            </a:pPr>
            <a:endParaRPr lang="en-US" sz="1600" smtClean="0">
              <a:latin typeface="Courier New" pitchFamily="49" charset="0"/>
              <a:cs typeface="Courier New" pitchFamily="49" charset="0"/>
            </a:endParaRPr>
          </a:p>
          <a:p>
            <a:pPr algn="just">
              <a:buNone/>
            </a:pPr>
            <a:endParaRPr lang="en-US" sz="1600" smtClean="0">
              <a:latin typeface="Courier New" pitchFamily="49" charset="0"/>
              <a:cs typeface="Courier New" pitchFamily="49" charset="0"/>
            </a:endParaRPr>
          </a:p>
          <a:p>
            <a:pPr algn="just">
              <a:buNone/>
            </a:pPr>
            <a:endParaRPr lang="en-US" sz="800" smtClean="0">
              <a:latin typeface="Courier New" pitchFamily="49" charset="0"/>
              <a:cs typeface="Courier New" pitchFamily="49" charset="0"/>
            </a:endParaRPr>
          </a:p>
          <a:p>
            <a:pPr algn="just">
              <a:buNone/>
            </a:pPr>
            <a:endParaRPr lang="en-US" sz="800" smtClean="0">
              <a:latin typeface="Courier New" pitchFamily="49" charset="0"/>
              <a:cs typeface="Courier New" pitchFamily="49" charset="0"/>
            </a:endParaRPr>
          </a:p>
          <a:p>
            <a:pPr algn="just">
              <a:buNone/>
            </a:pPr>
            <a:endParaRPr lang="en-US" sz="800" smtClean="0">
              <a:latin typeface="Courier New" pitchFamily="49" charset="0"/>
              <a:cs typeface="Courier New" pitchFamily="49" charset="0"/>
            </a:endParaRPr>
          </a:p>
          <a:p>
            <a:pPr algn="just">
              <a:buNone/>
            </a:pPr>
            <a:r>
              <a:rPr lang="en-US" sz="1600" smtClean="0">
                <a:latin typeface="Courier New" pitchFamily="49" charset="0"/>
                <a:cs typeface="Courier New" pitchFamily="49" charset="0"/>
              </a:rPr>
              <a:t>Out[15]  = </a:t>
            </a:r>
            <a:endParaRPr lang="en-US" sz="1600">
              <a:latin typeface="Courier New" pitchFamily="49" charset="0"/>
              <a:cs typeface="Courier New" pitchFamily="49" charset="0"/>
            </a:endParaRPr>
          </a:p>
        </p:txBody>
      </p:sp>
      <p:pic>
        <p:nvPicPr>
          <p:cNvPr id="4" name="Picture 3"/>
          <p:cNvPicPr/>
          <p:nvPr/>
        </p:nvPicPr>
        <p:blipFill>
          <a:blip r:embed="rId2"/>
          <a:srcRect/>
          <a:stretch>
            <a:fillRect/>
          </a:stretch>
        </p:blipFill>
        <p:spPr bwMode="auto">
          <a:xfrm>
            <a:off x="2071670" y="3643333"/>
            <a:ext cx="4391025" cy="2714625"/>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512</TotalTime>
  <Words>3411</Words>
  <Application>Microsoft Office PowerPoint</Application>
  <PresentationFormat>On-screen Show (4:3)</PresentationFormat>
  <Paragraphs>427</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Urban</vt:lpstr>
      <vt:lpstr>Програмски пакет МАТНЕМАТIСА</vt:lpstr>
      <vt:lpstr>1. Увод</vt:lpstr>
      <vt:lpstr>Slide 3</vt:lpstr>
      <vt:lpstr>2. Програмски пакет MATHEMATICA</vt:lpstr>
      <vt:lpstr>Аритметичке операције</vt:lpstr>
      <vt:lpstr>Манипулација алгебарским изразима</vt:lpstr>
      <vt:lpstr>Диференцирање и интеграција</vt:lpstr>
      <vt:lpstr>Slide 8</vt:lpstr>
      <vt:lpstr>2D и 3D графика</vt:lpstr>
      <vt:lpstr>Slide 10</vt:lpstr>
      <vt:lpstr>Решавање алгебарских једначина</vt:lpstr>
      <vt:lpstr>Решавање диференцијалних једначина</vt:lpstr>
      <vt:lpstr>Slide 13</vt:lpstr>
      <vt:lpstr>Slide 14</vt:lpstr>
      <vt:lpstr>3. Кретање тела у хомогеном гравитационом пољу Земље</vt:lpstr>
      <vt:lpstr>Slide 16</vt:lpstr>
      <vt:lpstr>Једначине кретања тела у хомогеном гравитационом пољу</vt:lpstr>
      <vt:lpstr>Slide 18</vt:lpstr>
      <vt:lpstr>Slide 19</vt:lpstr>
      <vt:lpstr>Slide 20</vt:lpstr>
      <vt:lpstr>4. Симулација кретања тела у гравитационом пољу Земље</vt:lpstr>
      <vt:lpstr>Slide 22</vt:lpstr>
      <vt:lpstr>Slide 23</vt:lpstr>
      <vt:lpstr>Slide 24</vt:lpstr>
      <vt:lpstr>Slide 25</vt:lpstr>
      <vt:lpstr>Slide 26</vt:lpstr>
      <vt:lpstr>Slide 27</vt:lpstr>
      <vt:lpstr>Slide 28</vt:lpstr>
      <vt:lpstr>Slide 29</vt:lpstr>
      <vt:lpstr>Slide 30</vt:lpstr>
      <vt:lpstr>Slide 31</vt:lpstr>
      <vt:lpstr>Визуализација косог хица</vt:lpstr>
      <vt:lpstr>Slide 33</vt:lpstr>
      <vt:lpstr>Slide 34</vt:lpstr>
      <vt:lpstr>5. Закључак</vt:lpstr>
      <vt:lpstr>Хвала на пажњи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Програмски пакет МАТНЕМАТIСА</dc:title>
  <dc:creator>MARKO</dc:creator>
  <cp:lastModifiedBy>MARKO</cp:lastModifiedBy>
  <cp:revision>88</cp:revision>
  <dcterms:created xsi:type="dcterms:W3CDTF">2010-05-13T08:54:45Z</dcterms:created>
  <dcterms:modified xsi:type="dcterms:W3CDTF">2010-06-10T09:23:00Z</dcterms:modified>
</cp:coreProperties>
</file>